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5" r:id="rId2"/>
    <p:sldId id="266" r:id="rId3"/>
    <p:sldId id="288" r:id="rId4"/>
    <p:sldId id="287" r:id="rId5"/>
    <p:sldId id="281" r:id="rId6"/>
    <p:sldId id="306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7" r:id="rId15"/>
    <p:sldId id="308" r:id="rId16"/>
    <p:sldId id="298" r:id="rId17"/>
    <p:sldId id="299" r:id="rId18"/>
    <p:sldId id="300" r:id="rId19"/>
    <p:sldId id="302" r:id="rId20"/>
    <p:sldId id="270" r:id="rId21"/>
    <p:sldId id="301" r:id="rId22"/>
    <p:sldId id="303" r:id="rId23"/>
    <p:sldId id="304" r:id="rId24"/>
    <p:sldId id="305" r:id="rId25"/>
    <p:sldId id="262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7"/>
    <p:restoredTop sz="94625"/>
  </p:normalViewPr>
  <p:slideViewPr>
    <p:cSldViewPr snapToGrid="0" snapToObjects="1">
      <p:cViewPr varScale="1">
        <p:scale>
          <a:sx n="68" d="100"/>
          <a:sy n="68" d="100"/>
        </p:scale>
        <p:origin x="5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D9FEE-C40E-443F-9594-B11F2EA95E0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391453-E424-4D6A-B48B-6CBD73DCA3B9}">
      <dgm:prSet/>
      <dgm:spPr/>
      <dgm:t>
        <a:bodyPr/>
        <a:lstStyle/>
        <a:p>
          <a:r>
            <a:rPr lang="fr-CH" dirty="0"/>
            <a:t>Introduction and main questions</a:t>
          </a:r>
          <a:endParaRPr lang="en-US" dirty="0"/>
        </a:p>
      </dgm:t>
    </dgm:pt>
    <dgm:pt modelId="{EF65317E-5E2E-45E2-B470-3B31EBCA8DC9}" type="parTrans" cxnId="{6CD1124F-7628-47A6-83D5-B20CA0EBD7FF}">
      <dgm:prSet/>
      <dgm:spPr/>
      <dgm:t>
        <a:bodyPr/>
        <a:lstStyle/>
        <a:p>
          <a:endParaRPr lang="en-US"/>
        </a:p>
      </dgm:t>
    </dgm:pt>
    <dgm:pt modelId="{C03A5E39-BA92-41A0-AD3A-F4319028C2F4}" type="sibTrans" cxnId="{6CD1124F-7628-47A6-83D5-B20CA0EBD7FF}">
      <dgm:prSet/>
      <dgm:spPr/>
      <dgm:t>
        <a:bodyPr/>
        <a:lstStyle/>
        <a:p>
          <a:endParaRPr lang="en-US"/>
        </a:p>
      </dgm:t>
    </dgm:pt>
    <dgm:pt modelId="{92A6A611-1A35-473F-A51F-219BCD380E4D}">
      <dgm:prSet/>
      <dgm:spPr/>
      <dgm:t>
        <a:bodyPr/>
        <a:lstStyle/>
        <a:p>
          <a:r>
            <a:rPr lang="fr-CH"/>
            <a:t>Data and some stylized facts</a:t>
          </a:r>
          <a:endParaRPr lang="en-US"/>
        </a:p>
      </dgm:t>
    </dgm:pt>
    <dgm:pt modelId="{67AD5880-A5B0-4C75-84CF-3F056C3FFA14}" type="parTrans" cxnId="{B752A770-F4A7-4E57-987E-766513EAA659}">
      <dgm:prSet/>
      <dgm:spPr/>
      <dgm:t>
        <a:bodyPr/>
        <a:lstStyle/>
        <a:p>
          <a:endParaRPr lang="en-US"/>
        </a:p>
      </dgm:t>
    </dgm:pt>
    <dgm:pt modelId="{DFEFD8F6-D376-4E9E-9B79-3CD2C668DC2F}" type="sibTrans" cxnId="{B752A770-F4A7-4E57-987E-766513EAA659}">
      <dgm:prSet/>
      <dgm:spPr/>
      <dgm:t>
        <a:bodyPr/>
        <a:lstStyle/>
        <a:p>
          <a:endParaRPr lang="en-US"/>
        </a:p>
      </dgm:t>
    </dgm:pt>
    <dgm:pt modelId="{56D070F9-19C2-4B19-9CCF-FDBED53E4985}">
      <dgm:prSet/>
      <dgm:spPr/>
      <dgm:t>
        <a:bodyPr/>
        <a:lstStyle/>
        <a:p>
          <a:r>
            <a:rPr lang="fr-CH"/>
            <a:t>Methodology</a:t>
          </a:r>
          <a:endParaRPr lang="en-US"/>
        </a:p>
      </dgm:t>
    </dgm:pt>
    <dgm:pt modelId="{B91A1CC1-0101-4B7A-A8F6-CCBB368E4FD6}" type="parTrans" cxnId="{8A62D2A4-4E6B-41C7-8ADF-0BE62B30D01A}">
      <dgm:prSet/>
      <dgm:spPr/>
      <dgm:t>
        <a:bodyPr/>
        <a:lstStyle/>
        <a:p>
          <a:endParaRPr lang="en-US"/>
        </a:p>
      </dgm:t>
    </dgm:pt>
    <dgm:pt modelId="{B854F61C-CE1F-4741-9017-E44C48C8457D}" type="sibTrans" cxnId="{8A62D2A4-4E6B-41C7-8ADF-0BE62B30D01A}">
      <dgm:prSet/>
      <dgm:spPr/>
      <dgm:t>
        <a:bodyPr/>
        <a:lstStyle/>
        <a:p>
          <a:endParaRPr lang="en-US"/>
        </a:p>
      </dgm:t>
    </dgm:pt>
    <dgm:pt modelId="{27DD1B79-28A7-47C0-A7D9-4643B48B6138}">
      <dgm:prSet/>
      <dgm:spPr/>
      <dgm:t>
        <a:bodyPr/>
        <a:lstStyle/>
        <a:p>
          <a:r>
            <a:rPr lang="fr-CH"/>
            <a:t>Results and discussions</a:t>
          </a:r>
          <a:endParaRPr lang="en-US"/>
        </a:p>
      </dgm:t>
    </dgm:pt>
    <dgm:pt modelId="{159F0460-4E6D-427D-A5AB-19000805C38A}" type="parTrans" cxnId="{210AF29D-F101-4500-A327-71D198E5EF0D}">
      <dgm:prSet/>
      <dgm:spPr/>
      <dgm:t>
        <a:bodyPr/>
        <a:lstStyle/>
        <a:p>
          <a:endParaRPr lang="en-US"/>
        </a:p>
      </dgm:t>
    </dgm:pt>
    <dgm:pt modelId="{1EEADACD-E6A7-4194-AC0C-B50D2BB434A8}" type="sibTrans" cxnId="{210AF29D-F101-4500-A327-71D198E5EF0D}">
      <dgm:prSet/>
      <dgm:spPr/>
      <dgm:t>
        <a:bodyPr/>
        <a:lstStyle/>
        <a:p>
          <a:endParaRPr lang="en-US"/>
        </a:p>
      </dgm:t>
    </dgm:pt>
    <dgm:pt modelId="{A74C6E75-E9C4-492C-8224-11AECFC04473}">
      <dgm:prSet/>
      <dgm:spPr/>
      <dgm:t>
        <a:bodyPr/>
        <a:lstStyle/>
        <a:p>
          <a:r>
            <a:rPr lang="fr-CH"/>
            <a:t>Conclusions</a:t>
          </a:r>
          <a:endParaRPr lang="en-US"/>
        </a:p>
      </dgm:t>
    </dgm:pt>
    <dgm:pt modelId="{3A691414-2813-432A-9058-29439BCAD20A}" type="parTrans" cxnId="{69806AB2-590F-45A4-B904-B4C132420873}">
      <dgm:prSet/>
      <dgm:spPr/>
      <dgm:t>
        <a:bodyPr/>
        <a:lstStyle/>
        <a:p>
          <a:endParaRPr lang="en-US"/>
        </a:p>
      </dgm:t>
    </dgm:pt>
    <dgm:pt modelId="{A8EBA844-983B-4E42-846B-932BB45DFF36}" type="sibTrans" cxnId="{69806AB2-590F-45A4-B904-B4C132420873}">
      <dgm:prSet/>
      <dgm:spPr/>
      <dgm:t>
        <a:bodyPr/>
        <a:lstStyle/>
        <a:p>
          <a:endParaRPr lang="en-US"/>
        </a:p>
      </dgm:t>
    </dgm:pt>
    <dgm:pt modelId="{8EA80BAF-E7EB-4651-884D-2B92B48FE87F}" type="pres">
      <dgm:prSet presAssocID="{1BCD9FEE-C40E-443F-9594-B11F2EA95E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9DE751-7294-4904-8127-1AA8F4FC7194}" type="pres">
      <dgm:prSet presAssocID="{42391453-E424-4D6A-B48B-6CBD73DCA3B9}" presName="hierRoot1" presStyleCnt="0"/>
      <dgm:spPr/>
    </dgm:pt>
    <dgm:pt modelId="{637D86F3-BCDB-4E10-8B31-4EBC39206ED8}" type="pres">
      <dgm:prSet presAssocID="{42391453-E424-4D6A-B48B-6CBD73DCA3B9}" presName="composite" presStyleCnt="0"/>
      <dgm:spPr/>
    </dgm:pt>
    <dgm:pt modelId="{DCE2A732-261C-4D33-864A-754ABB6227D9}" type="pres">
      <dgm:prSet presAssocID="{42391453-E424-4D6A-B48B-6CBD73DCA3B9}" presName="background" presStyleLbl="node0" presStyleIdx="0" presStyleCnt="5"/>
      <dgm:spPr/>
    </dgm:pt>
    <dgm:pt modelId="{D35CDBDD-703D-41D5-BADB-DBCB2843288B}" type="pres">
      <dgm:prSet presAssocID="{42391453-E424-4D6A-B48B-6CBD73DCA3B9}" presName="text" presStyleLbl="fgAcc0" presStyleIdx="0" presStyleCnt="5">
        <dgm:presLayoutVars>
          <dgm:chPref val="3"/>
        </dgm:presLayoutVars>
      </dgm:prSet>
      <dgm:spPr/>
    </dgm:pt>
    <dgm:pt modelId="{28FD5112-A0C2-4946-8251-6D974CB99D87}" type="pres">
      <dgm:prSet presAssocID="{42391453-E424-4D6A-B48B-6CBD73DCA3B9}" presName="hierChild2" presStyleCnt="0"/>
      <dgm:spPr/>
    </dgm:pt>
    <dgm:pt modelId="{C7FDC9AB-4D59-4184-B2AE-BD7B02D4FA4C}" type="pres">
      <dgm:prSet presAssocID="{92A6A611-1A35-473F-A51F-219BCD380E4D}" presName="hierRoot1" presStyleCnt="0"/>
      <dgm:spPr/>
    </dgm:pt>
    <dgm:pt modelId="{B7F80D9E-DCB1-4F87-BD57-C95CD4C7EF6A}" type="pres">
      <dgm:prSet presAssocID="{92A6A611-1A35-473F-A51F-219BCD380E4D}" presName="composite" presStyleCnt="0"/>
      <dgm:spPr/>
    </dgm:pt>
    <dgm:pt modelId="{00BAB796-80E5-47D3-B118-132544F6B012}" type="pres">
      <dgm:prSet presAssocID="{92A6A611-1A35-473F-A51F-219BCD380E4D}" presName="background" presStyleLbl="node0" presStyleIdx="1" presStyleCnt="5"/>
      <dgm:spPr/>
    </dgm:pt>
    <dgm:pt modelId="{D1DF0B02-B406-4535-9922-6BE2FD7F5984}" type="pres">
      <dgm:prSet presAssocID="{92A6A611-1A35-473F-A51F-219BCD380E4D}" presName="text" presStyleLbl="fgAcc0" presStyleIdx="1" presStyleCnt="5">
        <dgm:presLayoutVars>
          <dgm:chPref val="3"/>
        </dgm:presLayoutVars>
      </dgm:prSet>
      <dgm:spPr/>
    </dgm:pt>
    <dgm:pt modelId="{7EED7BAB-3EAD-4C37-8197-67E553A4290C}" type="pres">
      <dgm:prSet presAssocID="{92A6A611-1A35-473F-A51F-219BCD380E4D}" presName="hierChild2" presStyleCnt="0"/>
      <dgm:spPr/>
    </dgm:pt>
    <dgm:pt modelId="{41295006-4A1F-4ACF-8099-6A259F20B3C7}" type="pres">
      <dgm:prSet presAssocID="{56D070F9-19C2-4B19-9CCF-FDBED53E4985}" presName="hierRoot1" presStyleCnt="0"/>
      <dgm:spPr/>
    </dgm:pt>
    <dgm:pt modelId="{1A84EB98-09F7-4719-BB66-891B663262BB}" type="pres">
      <dgm:prSet presAssocID="{56D070F9-19C2-4B19-9CCF-FDBED53E4985}" presName="composite" presStyleCnt="0"/>
      <dgm:spPr/>
    </dgm:pt>
    <dgm:pt modelId="{D26D2F4C-6B3C-4D04-AF2E-83F9E8B4B998}" type="pres">
      <dgm:prSet presAssocID="{56D070F9-19C2-4B19-9CCF-FDBED53E4985}" presName="background" presStyleLbl="node0" presStyleIdx="2" presStyleCnt="5"/>
      <dgm:spPr/>
    </dgm:pt>
    <dgm:pt modelId="{0A5C6455-F28A-4857-802B-C3DCB596C798}" type="pres">
      <dgm:prSet presAssocID="{56D070F9-19C2-4B19-9CCF-FDBED53E4985}" presName="text" presStyleLbl="fgAcc0" presStyleIdx="2" presStyleCnt="5">
        <dgm:presLayoutVars>
          <dgm:chPref val="3"/>
        </dgm:presLayoutVars>
      </dgm:prSet>
      <dgm:spPr/>
    </dgm:pt>
    <dgm:pt modelId="{28990C33-0356-4D62-96AD-B971F9FAC037}" type="pres">
      <dgm:prSet presAssocID="{56D070F9-19C2-4B19-9CCF-FDBED53E4985}" presName="hierChild2" presStyleCnt="0"/>
      <dgm:spPr/>
    </dgm:pt>
    <dgm:pt modelId="{CFC9B5D1-43ED-4D6B-B9BB-29D4F4B542CD}" type="pres">
      <dgm:prSet presAssocID="{27DD1B79-28A7-47C0-A7D9-4643B48B6138}" presName="hierRoot1" presStyleCnt="0"/>
      <dgm:spPr/>
    </dgm:pt>
    <dgm:pt modelId="{B266425A-240C-455C-914A-7E453886BB8E}" type="pres">
      <dgm:prSet presAssocID="{27DD1B79-28A7-47C0-A7D9-4643B48B6138}" presName="composite" presStyleCnt="0"/>
      <dgm:spPr/>
    </dgm:pt>
    <dgm:pt modelId="{C09D5D3C-7ACD-4930-BA4D-DE836D489C02}" type="pres">
      <dgm:prSet presAssocID="{27DD1B79-28A7-47C0-A7D9-4643B48B6138}" presName="background" presStyleLbl="node0" presStyleIdx="3" presStyleCnt="5"/>
      <dgm:spPr/>
    </dgm:pt>
    <dgm:pt modelId="{AB7E5C50-6AA2-4A0F-8431-7EE60C9037C5}" type="pres">
      <dgm:prSet presAssocID="{27DD1B79-28A7-47C0-A7D9-4643B48B6138}" presName="text" presStyleLbl="fgAcc0" presStyleIdx="3" presStyleCnt="5">
        <dgm:presLayoutVars>
          <dgm:chPref val="3"/>
        </dgm:presLayoutVars>
      </dgm:prSet>
      <dgm:spPr/>
    </dgm:pt>
    <dgm:pt modelId="{9B59C734-916E-4F4E-A778-25CE62BF6DCD}" type="pres">
      <dgm:prSet presAssocID="{27DD1B79-28A7-47C0-A7D9-4643B48B6138}" presName="hierChild2" presStyleCnt="0"/>
      <dgm:spPr/>
    </dgm:pt>
    <dgm:pt modelId="{6BFB227F-7721-449A-8797-E8DD0576A641}" type="pres">
      <dgm:prSet presAssocID="{A74C6E75-E9C4-492C-8224-11AECFC04473}" presName="hierRoot1" presStyleCnt="0"/>
      <dgm:spPr/>
    </dgm:pt>
    <dgm:pt modelId="{C318C640-1CFB-4551-ADE3-D916233B7714}" type="pres">
      <dgm:prSet presAssocID="{A74C6E75-E9C4-492C-8224-11AECFC04473}" presName="composite" presStyleCnt="0"/>
      <dgm:spPr/>
    </dgm:pt>
    <dgm:pt modelId="{1AABE58E-A59B-447D-88A8-D12218FB12C8}" type="pres">
      <dgm:prSet presAssocID="{A74C6E75-E9C4-492C-8224-11AECFC04473}" presName="background" presStyleLbl="node0" presStyleIdx="4" presStyleCnt="5"/>
      <dgm:spPr/>
    </dgm:pt>
    <dgm:pt modelId="{C48960B2-5D2B-4EB3-8C04-8955D35ADA61}" type="pres">
      <dgm:prSet presAssocID="{A74C6E75-E9C4-492C-8224-11AECFC04473}" presName="text" presStyleLbl="fgAcc0" presStyleIdx="4" presStyleCnt="5">
        <dgm:presLayoutVars>
          <dgm:chPref val="3"/>
        </dgm:presLayoutVars>
      </dgm:prSet>
      <dgm:spPr/>
    </dgm:pt>
    <dgm:pt modelId="{48B5ED90-7BC3-406B-AB7B-156E7FE5C422}" type="pres">
      <dgm:prSet presAssocID="{A74C6E75-E9C4-492C-8224-11AECFC04473}" presName="hierChild2" presStyleCnt="0"/>
      <dgm:spPr/>
    </dgm:pt>
  </dgm:ptLst>
  <dgm:cxnLst>
    <dgm:cxn modelId="{278E4003-258C-4D73-9C8D-0FCED55871E7}" type="presOf" srcId="{42391453-E424-4D6A-B48B-6CBD73DCA3B9}" destId="{D35CDBDD-703D-41D5-BADB-DBCB2843288B}" srcOrd="0" destOrd="0" presId="urn:microsoft.com/office/officeart/2005/8/layout/hierarchy1"/>
    <dgm:cxn modelId="{AE695419-412C-4672-8543-1AB294126B1F}" type="presOf" srcId="{1BCD9FEE-C40E-443F-9594-B11F2EA95E06}" destId="{8EA80BAF-E7EB-4651-884D-2B92B48FE87F}" srcOrd="0" destOrd="0" presId="urn:microsoft.com/office/officeart/2005/8/layout/hierarchy1"/>
    <dgm:cxn modelId="{C5D1F139-C9AF-4FC8-9C7B-E04D0174CC67}" type="presOf" srcId="{A74C6E75-E9C4-492C-8224-11AECFC04473}" destId="{C48960B2-5D2B-4EB3-8C04-8955D35ADA61}" srcOrd="0" destOrd="0" presId="urn:microsoft.com/office/officeart/2005/8/layout/hierarchy1"/>
    <dgm:cxn modelId="{6CD1124F-7628-47A6-83D5-B20CA0EBD7FF}" srcId="{1BCD9FEE-C40E-443F-9594-B11F2EA95E06}" destId="{42391453-E424-4D6A-B48B-6CBD73DCA3B9}" srcOrd="0" destOrd="0" parTransId="{EF65317E-5E2E-45E2-B470-3B31EBCA8DC9}" sibTransId="{C03A5E39-BA92-41A0-AD3A-F4319028C2F4}"/>
    <dgm:cxn modelId="{B752A770-F4A7-4E57-987E-766513EAA659}" srcId="{1BCD9FEE-C40E-443F-9594-B11F2EA95E06}" destId="{92A6A611-1A35-473F-A51F-219BCD380E4D}" srcOrd="1" destOrd="0" parTransId="{67AD5880-A5B0-4C75-84CF-3F056C3FFA14}" sibTransId="{DFEFD8F6-D376-4E9E-9B79-3CD2C668DC2F}"/>
    <dgm:cxn modelId="{7BD7068A-F79B-4EA5-B831-DFE4F9702034}" type="presOf" srcId="{27DD1B79-28A7-47C0-A7D9-4643B48B6138}" destId="{AB7E5C50-6AA2-4A0F-8431-7EE60C9037C5}" srcOrd="0" destOrd="0" presId="urn:microsoft.com/office/officeart/2005/8/layout/hierarchy1"/>
    <dgm:cxn modelId="{10487D9A-F56E-4067-B73A-69F03574186A}" type="presOf" srcId="{56D070F9-19C2-4B19-9CCF-FDBED53E4985}" destId="{0A5C6455-F28A-4857-802B-C3DCB596C798}" srcOrd="0" destOrd="0" presId="urn:microsoft.com/office/officeart/2005/8/layout/hierarchy1"/>
    <dgm:cxn modelId="{210AF29D-F101-4500-A327-71D198E5EF0D}" srcId="{1BCD9FEE-C40E-443F-9594-B11F2EA95E06}" destId="{27DD1B79-28A7-47C0-A7D9-4643B48B6138}" srcOrd="3" destOrd="0" parTransId="{159F0460-4E6D-427D-A5AB-19000805C38A}" sibTransId="{1EEADACD-E6A7-4194-AC0C-B50D2BB434A8}"/>
    <dgm:cxn modelId="{8A62D2A4-4E6B-41C7-8ADF-0BE62B30D01A}" srcId="{1BCD9FEE-C40E-443F-9594-B11F2EA95E06}" destId="{56D070F9-19C2-4B19-9CCF-FDBED53E4985}" srcOrd="2" destOrd="0" parTransId="{B91A1CC1-0101-4B7A-A8F6-CCBB368E4FD6}" sibTransId="{B854F61C-CE1F-4741-9017-E44C48C8457D}"/>
    <dgm:cxn modelId="{E9EF12A6-3978-4180-A9BF-70752E36F1C5}" type="presOf" srcId="{92A6A611-1A35-473F-A51F-219BCD380E4D}" destId="{D1DF0B02-B406-4535-9922-6BE2FD7F5984}" srcOrd="0" destOrd="0" presId="urn:microsoft.com/office/officeart/2005/8/layout/hierarchy1"/>
    <dgm:cxn modelId="{69806AB2-590F-45A4-B904-B4C132420873}" srcId="{1BCD9FEE-C40E-443F-9594-B11F2EA95E06}" destId="{A74C6E75-E9C4-492C-8224-11AECFC04473}" srcOrd="4" destOrd="0" parTransId="{3A691414-2813-432A-9058-29439BCAD20A}" sibTransId="{A8EBA844-983B-4E42-846B-932BB45DFF36}"/>
    <dgm:cxn modelId="{745168EE-2403-4AA8-B47B-40A465391AEF}" type="presParOf" srcId="{8EA80BAF-E7EB-4651-884D-2B92B48FE87F}" destId="{5D9DE751-7294-4904-8127-1AA8F4FC7194}" srcOrd="0" destOrd="0" presId="urn:microsoft.com/office/officeart/2005/8/layout/hierarchy1"/>
    <dgm:cxn modelId="{3BF367A7-C859-45BF-BEA7-D9C0136EB671}" type="presParOf" srcId="{5D9DE751-7294-4904-8127-1AA8F4FC7194}" destId="{637D86F3-BCDB-4E10-8B31-4EBC39206ED8}" srcOrd="0" destOrd="0" presId="urn:microsoft.com/office/officeart/2005/8/layout/hierarchy1"/>
    <dgm:cxn modelId="{56D209BA-6E3D-401A-80F3-3FD1E9908B1A}" type="presParOf" srcId="{637D86F3-BCDB-4E10-8B31-4EBC39206ED8}" destId="{DCE2A732-261C-4D33-864A-754ABB6227D9}" srcOrd="0" destOrd="0" presId="urn:microsoft.com/office/officeart/2005/8/layout/hierarchy1"/>
    <dgm:cxn modelId="{E5CAE928-9CCC-415D-8378-215DF014624A}" type="presParOf" srcId="{637D86F3-BCDB-4E10-8B31-4EBC39206ED8}" destId="{D35CDBDD-703D-41D5-BADB-DBCB2843288B}" srcOrd="1" destOrd="0" presId="urn:microsoft.com/office/officeart/2005/8/layout/hierarchy1"/>
    <dgm:cxn modelId="{29422307-4473-4BB0-BC67-01E5BD98CBA4}" type="presParOf" srcId="{5D9DE751-7294-4904-8127-1AA8F4FC7194}" destId="{28FD5112-A0C2-4946-8251-6D974CB99D87}" srcOrd="1" destOrd="0" presId="urn:microsoft.com/office/officeart/2005/8/layout/hierarchy1"/>
    <dgm:cxn modelId="{04D47C20-1F30-4D1E-973A-5494EB511A10}" type="presParOf" srcId="{8EA80BAF-E7EB-4651-884D-2B92B48FE87F}" destId="{C7FDC9AB-4D59-4184-B2AE-BD7B02D4FA4C}" srcOrd="1" destOrd="0" presId="urn:microsoft.com/office/officeart/2005/8/layout/hierarchy1"/>
    <dgm:cxn modelId="{D44323EA-FB59-42D7-814E-6E95AC43C73B}" type="presParOf" srcId="{C7FDC9AB-4D59-4184-B2AE-BD7B02D4FA4C}" destId="{B7F80D9E-DCB1-4F87-BD57-C95CD4C7EF6A}" srcOrd="0" destOrd="0" presId="urn:microsoft.com/office/officeart/2005/8/layout/hierarchy1"/>
    <dgm:cxn modelId="{1E00B263-5C1A-4D36-B979-5783689D68DA}" type="presParOf" srcId="{B7F80D9E-DCB1-4F87-BD57-C95CD4C7EF6A}" destId="{00BAB796-80E5-47D3-B118-132544F6B012}" srcOrd="0" destOrd="0" presId="urn:microsoft.com/office/officeart/2005/8/layout/hierarchy1"/>
    <dgm:cxn modelId="{8514669E-987E-49D5-AC1F-5A13D33961CA}" type="presParOf" srcId="{B7F80D9E-DCB1-4F87-BD57-C95CD4C7EF6A}" destId="{D1DF0B02-B406-4535-9922-6BE2FD7F5984}" srcOrd="1" destOrd="0" presId="urn:microsoft.com/office/officeart/2005/8/layout/hierarchy1"/>
    <dgm:cxn modelId="{E97980F8-C9D7-472B-8AD0-2E3CE00F0A78}" type="presParOf" srcId="{C7FDC9AB-4D59-4184-B2AE-BD7B02D4FA4C}" destId="{7EED7BAB-3EAD-4C37-8197-67E553A4290C}" srcOrd="1" destOrd="0" presId="urn:microsoft.com/office/officeart/2005/8/layout/hierarchy1"/>
    <dgm:cxn modelId="{72B22EBE-B441-4F2F-8BA8-EFDC6A162D2E}" type="presParOf" srcId="{8EA80BAF-E7EB-4651-884D-2B92B48FE87F}" destId="{41295006-4A1F-4ACF-8099-6A259F20B3C7}" srcOrd="2" destOrd="0" presId="urn:microsoft.com/office/officeart/2005/8/layout/hierarchy1"/>
    <dgm:cxn modelId="{BEC2D8FE-BF66-457D-9A42-C6EA190C3079}" type="presParOf" srcId="{41295006-4A1F-4ACF-8099-6A259F20B3C7}" destId="{1A84EB98-09F7-4719-BB66-891B663262BB}" srcOrd="0" destOrd="0" presId="urn:microsoft.com/office/officeart/2005/8/layout/hierarchy1"/>
    <dgm:cxn modelId="{BD90B1BB-E155-433E-8CEB-788238428846}" type="presParOf" srcId="{1A84EB98-09F7-4719-BB66-891B663262BB}" destId="{D26D2F4C-6B3C-4D04-AF2E-83F9E8B4B998}" srcOrd="0" destOrd="0" presId="urn:microsoft.com/office/officeart/2005/8/layout/hierarchy1"/>
    <dgm:cxn modelId="{CBF4FBEA-FB7E-4104-8749-F6781B5834E8}" type="presParOf" srcId="{1A84EB98-09F7-4719-BB66-891B663262BB}" destId="{0A5C6455-F28A-4857-802B-C3DCB596C798}" srcOrd="1" destOrd="0" presId="urn:microsoft.com/office/officeart/2005/8/layout/hierarchy1"/>
    <dgm:cxn modelId="{9AD57973-9AC1-461C-AC49-E86BA2D26A0E}" type="presParOf" srcId="{41295006-4A1F-4ACF-8099-6A259F20B3C7}" destId="{28990C33-0356-4D62-96AD-B971F9FAC037}" srcOrd="1" destOrd="0" presId="urn:microsoft.com/office/officeart/2005/8/layout/hierarchy1"/>
    <dgm:cxn modelId="{9DA30061-1FEA-4E5D-A45D-8DE4817BABE2}" type="presParOf" srcId="{8EA80BAF-E7EB-4651-884D-2B92B48FE87F}" destId="{CFC9B5D1-43ED-4D6B-B9BB-29D4F4B542CD}" srcOrd="3" destOrd="0" presId="urn:microsoft.com/office/officeart/2005/8/layout/hierarchy1"/>
    <dgm:cxn modelId="{02EA9BA0-0202-41DD-85A6-D3E03BA26E4A}" type="presParOf" srcId="{CFC9B5D1-43ED-4D6B-B9BB-29D4F4B542CD}" destId="{B266425A-240C-455C-914A-7E453886BB8E}" srcOrd="0" destOrd="0" presId="urn:microsoft.com/office/officeart/2005/8/layout/hierarchy1"/>
    <dgm:cxn modelId="{40668252-7B89-47B6-BD5F-0604420B6411}" type="presParOf" srcId="{B266425A-240C-455C-914A-7E453886BB8E}" destId="{C09D5D3C-7ACD-4930-BA4D-DE836D489C02}" srcOrd="0" destOrd="0" presId="urn:microsoft.com/office/officeart/2005/8/layout/hierarchy1"/>
    <dgm:cxn modelId="{8ACFA0E5-CC31-479D-A29E-FD327F729FAC}" type="presParOf" srcId="{B266425A-240C-455C-914A-7E453886BB8E}" destId="{AB7E5C50-6AA2-4A0F-8431-7EE60C9037C5}" srcOrd="1" destOrd="0" presId="urn:microsoft.com/office/officeart/2005/8/layout/hierarchy1"/>
    <dgm:cxn modelId="{F64553DB-BFB2-4DC5-94B8-2DC54E5BEF03}" type="presParOf" srcId="{CFC9B5D1-43ED-4D6B-B9BB-29D4F4B542CD}" destId="{9B59C734-916E-4F4E-A778-25CE62BF6DCD}" srcOrd="1" destOrd="0" presId="urn:microsoft.com/office/officeart/2005/8/layout/hierarchy1"/>
    <dgm:cxn modelId="{31C54CF5-00C4-4AF1-8122-2E224DC9371D}" type="presParOf" srcId="{8EA80BAF-E7EB-4651-884D-2B92B48FE87F}" destId="{6BFB227F-7721-449A-8797-E8DD0576A641}" srcOrd="4" destOrd="0" presId="urn:microsoft.com/office/officeart/2005/8/layout/hierarchy1"/>
    <dgm:cxn modelId="{2A399711-D815-4C71-903C-267D01F9859C}" type="presParOf" srcId="{6BFB227F-7721-449A-8797-E8DD0576A641}" destId="{C318C640-1CFB-4551-ADE3-D916233B7714}" srcOrd="0" destOrd="0" presId="urn:microsoft.com/office/officeart/2005/8/layout/hierarchy1"/>
    <dgm:cxn modelId="{E7664917-494E-4FD7-81C4-B1414EE314A7}" type="presParOf" srcId="{C318C640-1CFB-4551-ADE3-D916233B7714}" destId="{1AABE58E-A59B-447D-88A8-D12218FB12C8}" srcOrd="0" destOrd="0" presId="urn:microsoft.com/office/officeart/2005/8/layout/hierarchy1"/>
    <dgm:cxn modelId="{337628B7-948E-4FDC-A5DD-E7340230138F}" type="presParOf" srcId="{C318C640-1CFB-4551-ADE3-D916233B7714}" destId="{C48960B2-5D2B-4EB3-8C04-8955D35ADA61}" srcOrd="1" destOrd="0" presId="urn:microsoft.com/office/officeart/2005/8/layout/hierarchy1"/>
    <dgm:cxn modelId="{1B0DE474-1A5F-4C1F-87AF-08ED607F04B1}" type="presParOf" srcId="{6BFB227F-7721-449A-8797-E8DD0576A641}" destId="{48B5ED90-7BC3-406B-AB7B-156E7FE5C4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59877F-136E-42D6-9718-A44F2A9A6B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9969FA-CF74-478D-8248-CBCBC38CFDB9}">
      <dgm:prSet custT="1"/>
      <dgm:spPr/>
      <dgm:t>
        <a:bodyPr/>
        <a:lstStyle/>
        <a:p>
          <a:pPr algn="l"/>
          <a:r>
            <a:rPr lang="en-US" sz="3600" b="1" dirty="0"/>
            <a:t>High trade cost for services firms</a:t>
          </a:r>
        </a:p>
      </dgm:t>
    </dgm:pt>
    <dgm:pt modelId="{407B0B5D-484A-4056-B8F3-C505C9322429}" type="parTrans" cxnId="{65C4FF93-AC44-4624-90BE-ED82CE469B54}">
      <dgm:prSet/>
      <dgm:spPr/>
      <dgm:t>
        <a:bodyPr/>
        <a:lstStyle/>
        <a:p>
          <a:endParaRPr lang="en-US"/>
        </a:p>
      </dgm:t>
    </dgm:pt>
    <dgm:pt modelId="{9B43AE0A-849A-41FC-8958-981151E6D614}" type="sibTrans" cxnId="{65C4FF93-AC44-4624-90BE-ED82CE469B54}">
      <dgm:prSet/>
      <dgm:spPr/>
      <dgm:t>
        <a:bodyPr/>
        <a:lstStyle/>
        <a:p>
          <a:endParaRPr lang="en-US"/>
        </a:p>
      </dgm:t>
    </dgm:pt>
    <dgm:pt modelId="{31792DDE-F6E5-47CD-8957-5BE20753986B}">
      <dgm:prSet custT="1"/>
      <dgm:spPr/>
      <dgm:t>
        <a:bodyPr/>
        <a:lstStyle/>
        <a:p>
          <a:r>
            <a:rPr lang="en-US" sz="3200" dirty="0"/>
            <a:t>As we observed in the survey data, only a small proportion of SMEs export</a:t>
          </a:r>
        </a:p>
      </dgm:t>
    </dgm:pt>
    <dgm:pt modelId="{19786772-E796-436A-ACDC-20C95C44C740}" type="parTrans" cxnId="{BAF47BA2-0B87-4B23-836F-A8C222F6BC1E}">
      <dgm:prSet/>
      <dgm:spPr/>
      <dgm:t>
        <a:bodyPr/>
        <a:lstStyle/>
        <a:p>
          <a:endParaRPr lang="en-US"/>
        </a:p>
      </dgm:t>
    </dgm:pt>
    <dgm:pt modelId="{B81C6F12-E784-477F-A64B-EC7D27D3F22E}" type="sibTrans" cxnId="{BAF47BA2-0B87-4B23-836F-A8C222F6BC1E}">
      <dgm:prSet/>
      <dgm:spPr/>
      <dgm:t>
        <a:bodyPr/>
        <a:lstStyle/>
        <a:p>
          <a:endParaRPr lang="en-US"/>
        </a:p>
      </dgm:t>
    </dgm:pt>
    <dgm:pt modelId="{BF5FC7DB-1730-4D5F-B506-B0B6B00E0CF6}">
      <dgm:prSet custT="1"/>
      <dgm:spPr/>
      <dgm:t>
        <a:bodyPr/>
        <a:lstStyle/>
        <a:p>
          <a:pPr algn="just"/>
          <a:r>
            <a:rPr lang="en-GB" sz="3600" b="1" dirty="0"/>
            <a:t>Entry to export markets</a:t>
          </a:r>
        </a:p>
      </dgm:t>
    </dgm:pt>
    <dgm:pt modelId="{DF95B3FD-E7F5-4C9A-9835-79741F8CA6D5}" type="parTrans" cxnId="{279B5353-3CCB-4CBF-B97C-52DBED5C1798}">
      <dgm:prSet/>
      <dgm:spPr/>
      <dgm:t>
        <a:bodyPr/>
        <a:lstStyle/>
        <a:p>
          <a:endParaRPr lang="en-GB"/>
        </a:p>
      </dgm:t>
    </dgm:pt>
    <dgm:pt modelId="{84B4443C-BEAE-4BFB-95A0-55928DD53EC2}" type="sibTrans" cxnId="{279B5353-3CCB-4CBF-B97C-52DBED5C1798}">
      <dgm:prSet/>
      <dgm:spPr/>
      <dgm:t>
        <a:bodyPr/>
        <a:lstStyle/>
        <a:p>
          <a:endParaRPr lang="en-GB"/>
        </a:p>
      </dgm:t>
    </dgm:pt>
    <dgm:pt modelId="{3AEB58EF-E28E-475D-8CD4-BBDAE1AF9E50}">
      <dgm:prSet custT="1"/>
      <dgm:spPr/>
      <dgm:t>
        <a:bodyPr/>
        <a:lstStyle/>
        <a:p>
          <a:pPr algn="l"/>
          <a:r>
            <a:rPr lang="en-GB" sz="3200" dirty="0"/>
            <a:t>Online presence increases the probability that SMEs are able to enter foreign markets</a:t>
          </a:r>
        </a:p>
      </dgm:t>
    </dgm:pt>
    <dgm:pt modelId="{C6E3CC3B-712A-4F0F-A173-19DC057A0728}" type="parTrans" cxnId="{BE7E5A84-4B7D-41AF-A1CA-90AFF35F2F0B}">
      <dgm:prSet/>
      <dgm:spPr/>
      <dgm:t>
        <a:bodyPr/>
        <a:lstStyle/>
        <a:p>
          <a:endParaRPr lang="en-GB"/>
        </a:p>
      </dgm:t>
    </dgm:pt>
    <dgm:pt modelId="{4A30F181-0565-49B8-8655-BD001419390B}" type="sibTrans" cxnId="{BE7E5A84-4B7D-41AF-A1CA-90AFF35F2F0B}">
      <dgm:prSet/>
      <dgm:spPr/>
      <dgm:t>
        <a:bodyPr/>
        <a:lstStyle/>
        <a:p>
          <a:endParaRPr lang="en-GB"/>
        </a:p>
      </dgm:t>
    </dgm:pt>
    <dgm:pt modelId="{AF195773-98A3-47B4-A8E4-2FE86C821803}">
      <dgm:prSet custT="1"/>
      <dgm:spPr/>
      <dgm:t>
        <a:bodyPr/>
        <a:lstStyle/>
        <a:p>
          <a:r>
            <a:rPr lang="en-US" sz="3600" b="1" dirty="0"/>
            <a:t>Level of exports</a:t>
          </a:r>
        </a:p>
      </dgm:t>
    </dgm:pt>
    <dgm:pt modelId="{5027DE79-DE49-47F0-854B-58823A4A5D9C}" type="parTrans" cxnId="{3526F648-4147-47A3-B2FF-559D89762DA8}">
      <dgm:prSet/>
      <dgm:spPr/>
      <dgm:t>
        <a:bodyPr/>
        <a:lstStyle/>
        <a:p>
          <a:endParaRPr lang="en-GB"/>
        </a:p>
      </dgm:t>
    </dgm:pt>
    <dgm:pt modelId="{7463A80A-D92B-4B2E-9B4A-DB5FA33EFC27}" type="sibTrans" cxnId="{3526F648-4147-47A3-B2FF-559D89762DA8}">
      <dgm:prSet/>
      <dgm:spPr/>
      <dgm:t>
        <a:bodyPr/>
        <a:lstStyle/>
        <a:p>
          <a:endParaRPr lang="en-GB"/>
        </a:p>
      </dgm:t>
    </dgm:pt>
    <dgm:pt modelId="{D7D7D26A-E4A1-46F4-BA4F-C90A34067B37}">
      <dgm:prSet custT="1"/>
      <dgm:spPr/>
      <dgm:t>
        <a:bodyPr/>
        <a:lstStyle/>
        <a:p>
          <a:r>
            <a:rPr lang="en-US" sz="3200" dirty="0"/>
            <a:t>Online presence increases the level of SMEs’ exports</a:t>
          </a:r>
          <a:endParaRPr lang="en-GB" sz="3200" dirty="0"/>
        </a:p>
      </dgm:t>
    </dgm:pt>
    <dgm:pt modelId="{2CC70924-6E6B-4DD3-A622-F35140D469A0}" type="parTrans" cxnId="{9503D44E-3E64-4A26-A03E-5C553BB344D9}">
      <dgm:prSet/>
      <dgm:spPr/>
      <dgm:t>
        <a:bodyPr/>
        <a:lstStyle/>
        <a:p>
          <a:endParaRPr lang="en-GB"/>
        </a:p>
      </dgm:t>
    </dgm:pt>
    <dgm:pt modelId="{B5EF5438-4677-43D3-8241-696D1BF5244D}" type="sibTrans" cxnId="{9503D44E-3E64-4A26-A03E-5C553BB344D9}">
      <dgm:prSet/>
      <dgm:spPr/>
      <dgm:t>
        <a:bodyPr/>
        <a:lstStyle/>
        <a:p>
          <a:endParaRPr lang="en-GB"/>
        </a:p>
      </dgm:t>
    </dgm:pt>
    <dgm:pt modelId="{ADE37E9E-7107-4E3F-BC7F-794BC476BC6A}">
      <dgm:prSet custT="1"/>
      <dgm:spPr/>
      <dgm:t>
        <a:bodyPr/>
        <a:lstStyle/>
        <a:p>
          <a:endParaRPr lang="en-GB" sz="3200" dirty="0"/>
        </a:p>
      </dgm:t>
    </dgm:pt>
    <dgm:pt modelId="{84D3F421-2027-4113-B478-1F7F36CE8839}" type="parTrans" cxnId="{3ED1C3A8-E914-4B5D-B4E1-D8C6ADE5A4E9}">
      <dgm:prSet/>
      <dgm:spPr/>
      <dgm:t>
        <a:bodyPr/>
        <a:lstStyle/>
        <a:p>
          <a:endParaRPr lang="en-GB"/>
        </a:p>
      </dgm:t>
    </dgm:pt>
    <dgm:pt modelId="{15BFBCA5-6EF6-440F-A96C-CC705F8A55ED}" type="sibTrans" cxnId="{3ED1C3A8-E914-4B5D-B4E1-D8C6ADE5A4E9}">
      <dgm:prSet/>
      <dgm:spPr/>
      <dgm:t>
        <a:bodyPr/>
        <a:lstStyle/>
        <a:p>
          <a:endParaRPr lang="en-GB"/>
        </a:p>
      </dgm:t>
    </dgm:pt>
    <dgm:pt modelId="{A08BFB9E-E932-4DD6-B330-88E7190E4E6C}" type="pres">
      <dgm:prSet presAssocID="{7259877F-136E-42D6-9718-A44F2A9A6B60}" presName="Name0" presStyleCnt="0">
        <dgm:presLayoutVars>
          <dgm:dir/>
          <dgm:animLvl val="lvl"/>
          <dgm:resizeHandles val="exact"/>
        </dgm:presLayoutVars>
      </dgm:prSet>
      <dgm:spPr/>
    </dgm:pt>
    <dgm:pt modelId="{56545104-9E0E-4406-AC68-402231A68CCF}" type="pres">
      <dgm:prSet presAssocID="{5D9969FA-CF74-478D-8248-CBCBC38CFDB9}" presName="linNode" presStyleCnt="0"/>
      <dgm:spPr/>
    </dgm:pt>
    <dgm:pt modelId="{F561BF45-2FDD-4167-8B6F-BD72C12F05AB}" type="pres">
      <dgm:prSet presAssocID="{5D9969FA-CF74-478D-8248-CBCBC38CFDB9}" presName="parentText" presStyleLbl="node1" presStyleIdx="0" presStyleCnt="3" custScaleX="97939" custScaleY="41695" custLinFactNeighborX="-1348" custLinFactNeighborY="3135">
        <dgm:presLayoutVars>
          <dgm:chMax val="1"/>
          <dgm:bulletEnabled val="1"/>
        </dgm:presLayoutVars>
      </dgm:prSet>
      <dgm:spPr/>
    </dgm:pt>
    <dgm:pt modelId="{87B9C94C-BCEF-4ECD-A1F2-707DF0C246B7}" type="pres">
      <dgm:prSet presAssocID="{5D9969FA-CF74-478D-8248-CBCBC38CFDB9}" presName="descendantText" presStyleLbl="alignAccFollowNode1" presStyleIdx="0" presStyleCnt="3" custScaleX="96547" custScaleY="42177" custLinFactNeighborX="-2647" custLinFactNeighborY="3540">
        <dgm:presLayoutVars>
          <dgm:bulletEnabled val="1"/>
        </dgm:presLayoutVars>
      </dgm:prSet>
      <dgm:spPr/>
    </dgm:pt>
    <dgm:pt modelId="{DAC08D77-7364-43F2-A9CB-11F3879C236A}" type="pres">
      <dgm:prSet presAssocID="{9B43AE0A-849A-41FC-8958-981151E6D614}" presName="sp" presStyleCnt="0"/>
      <dgm:spPr/>
    </dgm:pt>
    <dgm:pt modelId="{ECF5AEE7-F4FE-4E57-B42F-B8E2BB5CAC5F}" type="pres">
      <dgm:prSet presAssocID="{BF5FC7DB-1730-4D5F-B506-B0B6B00E0CF6}" presName="linNode" presStyleCnt="0"/>
      <dgm:spPr/>
    </dgm:pt>
    <dgm:pt modelId="{8BCEA608-DD95-4A2E-98F6-7F2BF65C4BAF}" type="pres">
      <dgm:prSet presAssocID="{BF5FC7DB-1730-4D5F-B506-B0B6B00E0CF6}" presName="parentText" presStyleLbl="node1" presStyleIdx="1" presStyleCnt="3" custScaleX="101725" custScaleY="37277" custLinFactNeighborX="171" custLinFactNeighborY="977">
        <dgm:presLayoutVars>
          <dgm:chMax val="1"/>
          <dgm:bulletEnabled val="1"/>
        </dgm:presLayoutVars>
      </dgm:prSet>
      <dgm:spPr/>
    </dgm:pt>
    <dgm:pt modelId="{E0A32614-AB1F-4092-8F83-E254DEBCE4DC}" type="pres">
      <dgm:prSet presAssocID="{BF5FC7DB-1730-4D5F-B506-B0B6B00E0CF6}" presName="descendantText" presStyleLbl="alignAccFollowNode1" presStyleIdx="1" presStyleCnt="3" custScaleX="93401" custScaleY="40029" custLinFactNeighborX="304" custLinFactNeighborY="1372">
        <dgm:presLayoutVars>
          <dgm:bulletEnabled val="1"/>
        </dgm:presLayoutVars>
      </dgm:prSet>
      <dgm:spPr/>
    </dgm:pt>
    <dgm:pt modelId="{069EAF18-BE2F-46C1-9CB0-542265CE9040}" type="pres">
      <dgm:prSet presAssocID="{84B4443C-BEAE-4BFB-95A0-55928DD53EC2}" presName="sp" presStyleCnt="0"/>
      <dgm:spPr/>
    </dgm:pt>
    <dgm:pt modelId="{7BDF89D0-0A8A-41DA-BBB7-EBDBC3385344}" type="pres">
      <dgm:prSet presAssocID="{AF195773-98A3-47B4-A8E4-2FE86C821803}" presName="linNode" presStyleCnt="0"/>
      <dgm:spPr/>
    </dgm:pt>
    <dgm:pt modelId="{60FD0C59-E83C-42AA-A958-B61F8C62710C}" type="pres">
      <dgm:prSet presAssocID="{AF195773-98A3-47B4-A8E4-2FE86C821803}" presName="parentText" presStyleLbl="node1" presStyleIdx="2" presStyleCnt="3" custScaleX="94164" custScaleY="42911">
        <dgm:presLayoutVars>
          <dgm:chMax val="1"/>
          <dgm:bulletEnabled val="1"/>
        </dgm:presLayoutVars>
      </dgm:prSet>
      <dgm:spPr/>
    </dgm:pt>
    <dgm:pt modelId="{24DE6C1E-9F51-40D6-A590-3D7989D7053A}" type="pres">
      <dgm:prSet presAssocID="{AF195773-98A3-47B4-A8E4-2FE86C821803}" presName="descendantText" presStyleLbl="alignAccFollowNode1" presStyleIdx="2" presStyleCnt="3" custScaleX="96077" custScaleY="41836">
        <dgm:presLayoutVars>
          <dgm:bulletEnabled val="1"/>
        </dgm:presLayoutVars>
      </dgm:prSet>
      <dgm:spPr/>
    </dgm:pt>
  </dgm:ptLst>
  <dgm:cxnLst>
    <dgm:cxn modelId="{B8391006-B6FE-43E5-8E29-FECE7344AFDD}" type="presOf" srcId="{5D9969FA-CF74-478D-8248-CBCBC38CFDB9}" destId="{F561BF45-2FDD-4167-8B6F-BD72C12F05AB}" srcOrd="0" destOrd="0" presId="urn:microsoft.com/office/officeart/2005/8/layout/vList5"/>
    <dgm:cxn modelId="{40657C0D-1DD6-4D51-B8FB-999AD5E48EE6}" type="presOf" srcId="{AF195773-98A3-47B4-A8E4-2FE86C821803}" destId="{60FD0C59-E83C-42AA-A958-B61F8C62710C}" srcOrd="0" destOrd="0" presId="urn:microsoft.com/office/officeart/2005/8/layout/vList5"/>
    <dgm:cxn modelId="{AAC94817-48C4-4743-A1E6-05195E7208F4}" type="presOf" srcId="{31792DDE-F6E5-47CD-8957-5BE20753986B}" destId="{87B9C94C-BCEF-4ECD-A1F2-707DF0C246B7}" srcOrd="0" destOrd="0" presId="urn:microsoft.com/office/officeart/2005/8/layout/vList5"/>
    <dgm:cxn modelId="{92079B18-F0DE-4185-937E-EF18E59186D7}" type="presOf" srcId="{7259877F-136E-42D6-9718-A44F2A9A6B60}" destId="{A08BFB9E-E932-4DD6-B330-88E7190E4E6C}" srcOrd="0" destOrd="0" presId="urn:microsoft.com/office/officeart/2005/8/layout/vList5"/>
    <dgm:cxn modelId="{7ABE0334-8BE4-489F-B1C5-6E7B01D51AA4}" type="presOf" srcId="{BF5FC7DB-1730-4D5F-B506-B0B6B00E0CF6}" destId="{8BCEA608-DD95-4A2E-98F6-7F2BF65C4BAF}" srcOrd="0" destOrd="0" presId="urn:microsoft.com/office/officeart/2005/8/layout/vList5"/>
    <dgm:cxn modelId="{D50E655E-E973-4C16-84DF-C1A8D4C3C9D8}" type="presOf" srcId="{3AEB58EF-E28E-475D-8CD4-BBDAE1AF9E50}" destId="{E0A32614-AB1F-4092-8F83-E254DEBCE4DC}" srcOrd="0" destOrd="0" presId="urn:microsoft.com/office/officeart/2005/8/layout/vList5"/>
    <dgm:cxn modelId="{3526F648-4147-47A3-B2FF-559D89762DA8}" srcId="{7259877F-136E-42D6-9718-A44F2A9A6B60}" destId="{AF195773-98A3-47B4-A8E4-2FE86C821803}" srcOrd="2" destOrd="0" parTransId="{5027DE79-DE49-47F0-854B-58823A4A5D9C}" sibTransId="{7463A80A-D92B-4B2E-9B4A-DB5FA33EFC27}"/>
    <dgm:cxn modelId="{9503D44E-3E64-4A26-A03E-5C553BB344D9}" srcId="{AF195773-98A3-47B4-A8E4-2FE86C821803}" destId="{D7D7D26A-E4A1-46F4-BA4F-C90A34067B37}" srcOrd="0" destOrd="0" parTransId="{2CC70924-6E6B-4DD3-A622-F35140D469A0}" sibTransId="{B5EF5438-4677-43D3-8241-696D1BF5244D}"/>
    <dgm:cxn modelId="{279B5353-3CCB-4CBF-B97C-52DBED5C1798}" srcId="{7259877F-136E-42D6-9718-A44F2A9A6B60}" destId="{BF5FC7DB-1730-4D5F-B506-B0B6B00E0CF6}" srcOrd="1" destOrd="0" parTransId="{DF95B3FD-E7F5-4C9A-9835-79741F8CA6D5}" sibTransId="{84B4443C-BEAE-4BFB-95A0-55928DD53EC2}"/>
    <dgm:cxn modelId="{BE7E5A84-4B7D-41AF-A1CA-90AFF35F2F0B}" srcId="{BF5FC7DB-1730-4D5F-B506-B0B6B00E0CF6}" destId="{3AEB58EF-E28E-475D-8CD4-BBDAE1AF9E50}" srcOrd="0" destOrd="0" parTransId="{C6E3CC3B-712A-4F0F-A173-19DC057A0728}" sibTransId="{4A30F181-0565-49B8-8655-BD001419390B}"/>
    <dgm:cxn modelId="{65C4FF93-AC44-4624-90BE-ED82CE469B54}" srcId="{7259877F-136E-42D6-9718-A44F2A9A6B60}" destId="{5D9969FA-CF74-478D-8248-CBCBC38CFDB9}" srcOrd="0" destOrd="0" parTransId="{407B0B5D-484A-4056-B8F3-C505C9322429}" sibTransId="{9B43AE0A-849A-41FC-8958-981151E6D614}"/>
    <dgm:cxn modelId="{BAF47BA2-0B87-4B23-836F-A8C222F6BC1E}" srcId="{5D9969FA-CF74-478D-8248-CBCBC38CFDB9}" destId="{31792DDE-F6E5-47CD-8957-5BE20753986B}" srcOrd="0" destOrd="0" parTransId="{19786772-E796-436A-ACDC-20C95C44C740}" sibTransId="{B81C6F12-E784-477F-A64B-EC7D27D3F22E}"/>
    <dgm:cxn modelId="{7B9D17A3-6BDE-4CC3-AEEE-A5F71C05C540}" type="presOf" srcId="{D7D7D26A-E4A1-46F4-BA4F-C90A34067B37}" destId="{24DE6C1E-9F51-40D6-A590-3D7989D7053A}" srcOrd="0" destOrd="0" presId="urn:microsoft.com/office/officeart/2005/8/layout/vList5"/>
    <dgm:cxn modelId="{3ED1C3A8-E914-4B5D-B4E1-D8C6ADE5A4E9}" srcId="{AF195773-98A3-47B4-A8E4-2FE86C821803}" destId="{ADE37E9E-7107-4E3F-BC7F-794BC476BC6A}" srcOrd="1" destOrd="0" parTransId="{84D3F421-2027-4113-B478-1F7F36CE8839}" sibTransId="{15BFBCA5-6EF6-440F-A96C-CC705F8A55ED}"/>
    <dgm:cxn modelId="{FD579BF5-2F13-493F-A04B-044C89C8CB41}" type="presOf" srcId="{ADE37E9E-7107-4E3F-BC7F-794BC476BC6A}" destId="{24DE6C1E-9F51-40D6-A590-3D7989D7053A}" srcOrd="0" destOrd="1" presId="urn:microsoft.com/office/officeart/2005/8/layout/vList5"/>
    <dgm:cxn modelId="{598BA65B-FB79-425C-97ED-44FAB042372C}" type="presParOf" srcId="{A08BFB9E-E932-4DD6-B330-88E7190E4E6C}" destId="{56545104-9E0E-4406-AC68-402231A68CCF}" srcOrd="0" destOrd="0" presId="urn:microsoft.com/office/officeart/2005/8/layout/vList5"/>
    <dgm:cxn modelId="{E288A3B5-ECC7-4182-B044-4F233E0305D8}" type="presParOf" srcId="{56545104-9E0E-4406-AC68-402231A68CCF}" destId="{F561BF45-2FDD-4167-8B6F-BD72C12F05AB}" srcOrd="0" destOrd="0" presId="urn:microsoft.com/office/officeart/2005/8/layout/vList5"/>
    <dgm:cxn modelId="{69CD6239-ACF9-4907-89B9-5B7CF12A48D7}" type="presParOf" srcId="{56545104-9E0E-4406-AC68-402231A68CCF}" destId="{87B9C94C-BCEF-4ECD-A1F2-707DF0C246B7}" srcOrd="1" destOrd="0" presId="urn:microsoft.com/office/officeart/2005/8/layout/vList5"/>
    <dgm:cxn modelId="{7A7E1633-6A10-4A4B-9C60-D99DFC4EFD26}" type="presParOf" srcId="{A08BFB9E-E932-4DD6-B330-88E7190E4E6C}" destId="{DAC08D77-7364-43F2-A9CB-11F3879C236A}" srcOrd="1" destOrd="0" presId="urn:microsoft.com/office/officeart/2005/8/layout/vList5"/>
    <dgm:cxn modelId="{C93457AC-87A5-4044-894C-B2053850F7B9}" type="presParOf" srcId="{A08BFB9E-E932-4DD6-B330-88E7190E4E6C}" destId="{ECF5AEE7-F4FE-4E57-B42F-B8E2BB5CAC5F}" srcOrd="2" destOrd="0" presId="urn:microsoft.com/office/officeart/2005/8/layout/vList5"/>
    <dgm:cxn modelId="{23AF590D-20FF-440F-8F3C-288498DEC9FC}" type="presParOf" srcId="{ECF5AEE7-F4FE-4E57-B42F-B8E2BB5CAC5F}" destId="{8BCEA608-DD95-4A2E-98F6-7F2BF65C4BAF}" srcOrd="0" destOrd="0" presId="urn:microsoft.com/office/officeart/2005/8/layout/vList5"/>
    <dgm:cxn modelId="{BD2F6BA7-582D-4607-9D75-2D0A34AFC4EF}" type="presParOf" srcId="{ECF5AEE7-F4FE-4E57-B42F-B8E2BB5CAC5F}" destId="{E0A32614-AB1F-4092-8F83-E254DEBCE4DC}" srcOrd="1" destOrd="0" presId="urn:microsoft.com/office/officeart/2005/8/layout/vList5"/>
    <dgm:cxn modelId="{1A9108BB-7B7D-411E-9D1B-5D39D879D177}" type="presParOf" srcId="{A08BFB9E-E932-4DD6-B330-88E7190E4E6C}" destId="{069EAF18-BE2F-46C1-9CB0-542265CE9040}" srcOrd="3" destOrd="0" presId="urn:microsoft.com/office/officeart/2005/8/layout/vList5"/>
    <dgm:cxn modelId="{32BB7BD7-1712-4A36-8E96-07C134E031F7}" type="presParOf" srcId="{A08BFB9E-E932-4DD6-B330-88E7190E4E6C}" destId="{7BDF89D0-0A8A-41DA-BBB7-EBDBC3385344}" srcOrd="4" destOrd="0" presId="urn:microsoft.com/office/officeart/2005/8/layout/vList5"/>
    <dgm:cxn modelId="{98C8BF36-4640-41DC-B7E7-8B3475D3E36C}" type="presParOf" srcId="{7BDF89D0-0A8A-41DA-BBB7-EBDBC3385344}" destId="{60FD0C59-E83C-42AA-A958-B61F8C62710C}" srcOrd="0" destOrd="0" presId="urn:microsoft.com/office/officeart/2005/8/layout/vList5"/>
    <dgm:cxn modelId="{C6E38081-DCDD-4E42-9B02-FCA14E2D6DB7}" type="presParOf" srcId="{7BDF89D0-0A8A-41DA-BBB7-EBDBC3385344}" destId="{24DE6C1E-9F51-40D6-A590-3D7989D705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95091-251A-4E75-BD59-B2A97969EFF4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B16F38-D8C2-45DA-9271-0D52E51A9F8E}">
      <dgm:prSet/>
      <dgm:spPr/>
      <dgm:t>
        <a:bodyPr/>
        <a:lstStyle/>
        <a:p>
          <a:r>
            <a:rPr lang="fr-CH" dirty="0" err="1"/>
            <a:t>We</a:t>
          </a:r>
          <a:r>
            <a:rPr lang="fr-CH" dirty="0"/>
            <a:t> use the World Bank Enterprise </a:t>
          </a:r>
          <a:r>
            <a:rPr lang="fr-CH" dirty="0" err="1"/>
            <a:t>surveys</a:t>
          </a:r>
          <a:r>
            <a:rPr lang="fr-CH" dirty="0"/>
            <a:t> (July 2022)</a:t>
          </a:r>
          <a:endParaRPr lang="en-US" dirty="0"/>
        </a:p>
      </dgm:t>
    </dgm:pt>
    <dgm:pt modelId="{872C85F7-DBE9-4AF1-862F-8DE0B6CDD1C7}" type="parTrans" cxnId="{84E8FB88-442F-41EF-8616-3EC60280C8A1}">
      <dgm:prSet/>
      <dgm:spPr/>
      <dgm:t>
        <a:bodyPr/>
        <a:lstStyle/>
        <a:p>
          <a:endParaRPr lang="en-US"/>
        </a:p>
      </dgm:t>
    </dgm:pt>
    <dgm:pt modelId="{73971B61-6F9A-4ADC-9933-11BF2CA660BA}" type="sibTrans" cxnId="{84E8FB88-442F-41EF-8616-3EC60280C8A1}">
      <dgm:prSet/>
      <dgm:spPr/>
      <dgm:t>
        <a:bodyPr/>
        <a:lstStyle/>
        <a:p>
          <a:endParaRPr lang="en-US"/>
        </a:p>
      </dgm:t>
    </dgm:pt>
    <dgm:pt modelId="{82B88930-4CB3-40AD-8794-FAB7B2641BF6}">
      <dgm:prSet custT="1"/>
      <dgm:spPr/>
      <dgm:t>
        <a:bodyPr/>
        <a:lstStyle/>
        <a:p>
          <a:pPr algn="ctr"/>
          <a:r>
            <a:rPr lang="fr-CH" sz="2400" dirty="0"/>
            <a:t>More </a:t>
          </a:r>
          <a:r>
            <a:rPr lang="fr-CH" sz="2400" dirty="0" err="1"/>
            <a:t>than</a:t>
          </a:r>
          <a:r>
            <a:rPr lang="fr-CH" sz="2400" dirty="0"/>
            <a:t> 180,000 </a:t>
          </a:r>
          <a:r>
            <a:rPr lang="fr-CH" sz="2400" dirty="0" err="1"/>
            <a:t>firms</a:t>
          </a:r>
          <a:r>
            <a:rPr lang="fr-CH" sz="2400" dirty="0"/>
            <a:t> in 154 countries</a:t>
          </a:r>
          <a:endParaRPr lang="en-US" sz="2400" dirty="0"/>
        </a:p>
      </dgm:t>
    </dgm:pt>
    <dgm:pt modelId="{0EC22D28-D337-4547-B7F9-C5C48D65698E}" type="parTrans" cxnId="{7BAE441F-B42A-4A0C-AA23-B36E756A782E}">
      <dgm:prSet/>
      <dgm:spPr/>
      <dgm:t>
        <a:bodyPr/>
        <a:lstStyle/>
        <a:p>
          <a:endParaRPr lang="en-US"/>
        </a:p>
      </dgm:t>
    </dgm:pt>
    <dgm:pt modelId="{F512546B-C84A-45A1-9AE7-162C283E5647}" type="sibTrans" cxnId="{7BAE441F-B42A-4A0C-AA23-B36E756A782E}">
      <dgm:prSet/>
      <dgm:spPr/>
      <dgm:t>
        <a:bodyPr/>
        <a:lstStyle/>
        <a:p>
          <a:endParaRPr lang="en-US"/>
        </a:p>
      </dgm:t>
    </dgm:pt>
    <dgm:pt modelId="{56E06CDD-A30C-4E93-AAAE-78A9A9974606}">
      <dgm:prSet custT="1"/>
      <dgm:spPr/>
      <dgm:t>
        <a:bodyPr/>
        <a:lstStyle/>
        <a:p>
          <a:r>
            <a:rPr lang="fr-CH" sz="2400" dirty="0"/>
            <a:t>Information </a:t>
          </a:r>
          <a:r>
            <a:rPr lang="fr-CH" sz="2400" dirty="0" err="1"/>
            <a:t>collected</a:t>
          </a:r>
          <a:r>
            <a:rPr lang="fr-CH" sz="2400" dirty="0"/>
            <a:t> </a:t>
          </a:r>
          <a:r>
            <a:rPr lang="fr-CH" sz="2400" dirty="0" err="1"/>
            <a:t>between</a:t>
          </a:r>
          <a:r>
            <a:rPr lang="fr-CH" sz="2400" dirty="0"/>
            <a:t> 2006 to 2021</a:t>
          </a:r>
          <a:endParaRPr lang="en-US" sz="2400" dirty="0"/>
        </a:p>
      </dgm:t>
    </dgm:pt>
    <dgm:pt modelId="{C354E88E-A669-48CE-95E8-2814A5F34950}" type="parTrans" cxnId="{8BA5F6E4-AF12-4331-B0FA-9235FE8C0727}">
      <dgm:prSet/>
      <dgm:spPr/>
      <dgm:t>
        <a:bodyPr/>
        <a:lstStyle/>
        <a:p>
          <a:endParaRPr lang="en-US"/>
        </a:p>
      </dgm:t>
    </dgm:pt>
    <dgm:pt modelId="{170BF602-C107-40F1-BB92-8C4A0AF4F7D4}" type="sibTrans" cxnId="{8BA5F6E4-AF12-4331-B0FA-9235FE8C0727}">
      <dgm:prSet/>
      <dgm:spPr/>
      <dgm:t>
        <a:bodyPr/>
        <a:lstStyle/>
        <a:p>
          <a:endParaRPr lang="en-US"/>
        </a:p>
      </dgm:t>
    </dgm:pt>
    <dgm:pt modelId="{535FAD15-0295-4B95-A123-A46585FBDCAB}">
      <dgm:prSet/>
      <dgm:spPr/>
      <dgm:t>
        <a:bodyPr/>
        <a:lstStyle/>
        <a:p>
          <a:r>
            <a:rPr lang="fr-CH" dirty="0"/>
            <a:t>Data </a:t>
          </a:r>
          <a:r>
            <a:rPr lang="fr-CH" dirty="0" err="1"/>
            <a:t>collected</a:t>
          </a:r>
          <a:r>
            <a:rPr lang="fr-CH" dirty="0"/>
            <a:t> </a:t>
          </a:r>
          <a:r>
            <a:rPr lang="fr-CH" dirty="0" err="1"/>
            <a:t>include</a:t>
          </a:r>
          <a:r>
            <a:rPr lang="fr-CH" dirty="0"/>
            <a:t> </a:t>
          </a:r>
          <a:r>
            <a:rPr lang="fr-CH" dirty="0" err="1"/>
            <a:t>among</a:t>
          </a:r>
          <a:r>
            <a:rPr lang="fr-CH" dirty="0"/>
            <a:t> </a:t>
          </a:r>
          <a:r>
            <a:rPr lang="fr-CH" dirty="0" err="1"/>
            <a:t>others</a:t>
          </a:r>
          <a:r>
            <a:rPr lang="fr-CH" dirty="0"/>
            <a:t>:</a:t>
          </a:r>
          <a:endParaRPr lang="en-US" dirty="0"/>
        </a:p>
      </dgm:t>
    </dgm:pt>
    <dgm:pt modelId="{D10027CD-1362-4273-81E1-AC4AD3113DEA}" type="parTrans" cxnId="{8A215F0A-CF25-4C75-8617-3D53258C7E1D}">
      <dgm:prSet/>
      <dgm:spPr/>
      <dgm:t>
        <a:bodyPr/>
        <a:lstStyle/>
        <a:p>
          <a:endParaRPr lang="en-US"/>
        </a:p>
      </dgm:t>
    </dgm:pt>
    <dgm:pt modelId="{DB77627B-1B99-4C10-9187-4EF21D171152}" type="sibTrans" cxnId="{8A215F0A-CF25-4C75-8617-3D53258C7E1D}">
      <dgm:prSet/>
      <dgm:spPr/>
      <dgm:t>
        <a:bodyPr/>
        <a:lstStyle/>
        <a:p>
          <a:endParaRPr lang="en-US"/>
        </a:p>
      </dgm:t>
    </dgm:pt>
    <dgm:pt modelId="{062CCD1A-912F-4F3A-9F1F-505F2F596E49}">
      <dgm:prSet/>
      <dgm:spPr/>
      <dgm:t>
        <a:bodyPr/>
        <a:lstStyle/>
        <a:p>
          <a:pPr algn="l"/>
          <a:r>
            <a:rPr lang="fr-CH" dirty="0" err="1"/>
            <a:t>Characteristics</a:t>
          </a:r>
          <a:r>
            <a:rPr lang="fr-CH" dirty="0"/>
            <a:t>: country, </a:t>
          </a:r>
          <a:r>
            <a:rPr lang="fr-CH" dirty="0" err="1"/>
            <a:t>sector</a:t>
          </a:r>
          <a:r>
            <a:rPr lang="fr-CH" dirty="0"/>
            <a:t>, </a:t>
          </a:r>
          <a:r>
            <a:rPr lang="fr-CH" dirty="0" err="1"/>
            <a:t>firm</a:t>
          </a:r>
          <a:r>
            <a:rPr lang="fr-CH" dirty="0"/>
            <a:t> size, online </a:t>
          </a:r>
          <a:r>
            <a:rPr lang="fr-CH" dirty="0" err="1"/>
            <a:t>presence</a:t>
          </a:r>
          <a:r>
            <a:rPr lang="fr-CH" dirty="0"/>
            <a:t>, </a:t>
          </a:r>
          <a:r>
            <a:rPr lang="fr-CH" dirty="0" err="1"/>
            <a:t>ownership</a:t>
          </a:r>
          <a:r>
            <a:rPr lang="fr-CH" dirty="0"/>
            <a:t>, management, </a:t>
          </a:r>
          <a:r>
            <a:rPr lang="fr-CH" dirty="0" err="1"/>
            <a:t>employees</a:t>
          </a:r>
          <a:endParaRPr lang="en-US" dirty="0"/>
        </a:p>
      </dgm:t>
    </dgm:pt>
    <dgm:pt modelId="{1D95A4B6-3699-4D7D-B8E1-6D47C032DFF1}" type="parTrans" cxnId="{F2C05099-4A45-4997-AD67-93F11C1FB5F4}">
      <dgm:prSet/>
      <dgm:spPr/>
      <dgm:t>
        <a:bodyPr/>
        <a:lstStyle/>
        <a:p>
          <a:endParaRPr lang="en-US"/>
        </a:p>
      </dgm:t>
    </dgm:pt>
    <dgm:pt modelId="{9B776A3F-A94A-4D9A-9E93-F8355D735071}" type="sibTrans" cxnId="{F2C05099-4A45-4997-AD67-93F11C1FB5F4}">
      <dgm:prSet/>
      <dgm:spPr/>
      <dgm:t>
        <a:bodyPr/>
        <a:lstStyle/>
        <a:p>
          <a:endParaRPr lang="en-US"/>
        </a:p>
      </dgm:t>
    </dgm:pt>
    <dgm:pt modelId="{9FFE8875-0E4F-4AB8-ABCC-B56DF0CF19A7}">
      <dgm:prSet/>
      <dgm:spPr/>
      <dgm:t>
        <a:bodyPr/>
        <a:lstStyle/>
        <a:p>
          <a:pPr algn="l"/>
          <a:r>
            <a:rPr lang="fr-CH" dirty="0" err="1"/>
            <a:t>Firm</a:t>
          </a:r>
          <a:r>
            <a:rPr lang="fr-CH" dirty="0"/>
            <a:t> performance: sales, exports, imports, capital </a:t>
          </a:r>
          <a:r>
            <a:rPr lang="fr-CH" dirty="0" err="1"/>
            <a:t>utilization</a:t>
          </a:r>
          <a:r>
            <a:rPr lang="fr-CH" dirty="0"/>
            <a:t>, innovation</a:t>
          </a:r>
          <a:endParaRPr lang="en-US" dirty="0"/>
        </a:p>
      </dgm:t>
    </dgm:pt>
    <dgm:pt modelId="{B8492EEE-6A9B-488A-A464-4363609F3032}" type="parTrans" cxnId="{6E9D47D3-BEAE-4CCF-AFEE-DBB35907AC98}">
      <dgm:prSet/>
      <dgm:spPr/>
      <dgm:t>
        <a:bodyPr/>
        <a:lstStyle/>
        <a:p>
          <a:endParaRPr lang="en-US"/>
        </a:p>
      </dgm:t>
    </dgm:pt>
    <dgm:pt modelId="{37204209-B07C-46C1-A375-F0994E729845}" type="sibTrans" cxnId="{6E9D47D3-BEAE-4CCF-AFEE-DBB35907AC98}">
      <dgm:prSet/>
      <dgm:spPr/>
      <dgm:t>
        <a:bodyPr/>
        <a:lstStyle/>
        <a:p>
          <a:endParaRPr lang="en-US"/>
        </a:p>
      </dgm:t>
    </dgm:pt>
    <dgm:pt modelId="{5CA67D0B-9AC8-41E1-9F5B-CA8509CCCC80}">
      <dgm:prSet/>
      <dgm:spPr/>
      <dgm:t>
        <a:bodyPr/>
        <a:lstStyle/>
        <a:p>
          <a:pPr algn="l"/>
          <a:r>
            <a:rPr lang="fr-CH" dirty="0"/>
            <a:t>Business </a:t>
          </a:r>
          <a:r>
            <a:rPr lang="fr-CH" dirty="0" err="1"/>
            <a:t>environment</a:t>
          </a:r>
          <a:r>
            <a:rPr lang="fr-CH" dirty="0"/>
            <a:t>: infrastructure, </a:t>
          </a:r>
          <a:r>
            <a:rPr lang="fr-CH" dirty="0" err="1"/>
            <a:t>regulatory</a:t>
          </a:r>
          <a:r>
            <a:rPr lang="fr-CH" dirty="0"/>
            <a:t> </a:t>
          </a:r>
          <a:r>
            <a:rPr lang="fr-CH" dirty="0" err="1"/>
            <a:t>environment</a:t>
          </a:r>
          <a:r>
            <a:rPr lang="fr-CH" dirty="0"/>
            <a:t>, </a:t>
          </a:r>
          <a:r>
            <a:rPr lang="fr-CH" dirty="0" err="1"/>
            <a:t>trade</a:t>
          </a:r>
          <a:r>
            <a:rPr lang="fr-CH" dirty="0"/>
            <a:t> facilitation</a:t>
          </a:r>
          <a:endParaRPr lang="en-US" dirty="0"/>
        </a:p>
      </dgm:t>
    </dgm:pt>
    <dgm:pt modelId="{D324D829-AE62-48E4-9B67-4B9BCDC5410D}" type="parTrans" cxnId="{0B82EAF3-3244-4252-82A2-1CD9EEDE4DAC}">
      <dgm:prSet/>
      <dgm:spPr/>
      <dgm:t>
        <a:bodyPr/>
        <a:lstStyle/>
        <a:p>
          <a:endParaRPr lang="en-US"/>
        </a:p>
      </dgm:t>
    </dgm:pt>
    <dgm:pt modelId="{6251EEE2-86FE-4693-A02C-B6DB8ABAF274}" type="sibTrans" cxnId="{0B82EAF3-3244-4252-82A2-1CD9EEDE4DAC}">
      <dgm:prSet/>
      <dgm:spPr/>
      <dgm:t>
        <a:bodyPr/>
        <a:lstStyle/>
        <a:p>
          <a:endParaRPr lang="en-US"/>
        </a:p>
      </dgm:t>
    </dgm:pt>
    <dgm:pt modelId="{8F185A9B-B659-4EE2-9430-4E19AAA68545}" type="pres">
      <dgm:prSet presAssocID="{A9795091-251A-4E75-BD59-B2A97969EFF4}" presName="Name0" presStyleCnt="0">
        <dgm:presLayoutVars>
          <dgm:dir/>
          <dgm:animLvl val="lvl"/>
          <dgm:resizeHandles val="exact"/>
        </dgm:presLayoutVars>
      </dgm:prSet>
      <dgm:spPr/>
    </dgm:pt>
    <dgm:pt modelId="{04F16A98-6A50-4614-BFBB-C99C2B236B27}" type="pres">
      <dgm:prSet presAssocID="{535FAD15-0295-4B95-A123-A46585FBDCAB}" presName="boxAndChildren" presStyleCnt="0"/>
      <dgm:spPr/>
    </dgm:pt>
    <dgm:pt modelId="{24056EED-7F66-4EE3-901D-AC71C66AD903}" type="pres">
      <dgm:prSet presAssocID="{535FAD15-0295-4B95-A123-A46585FBDCAB}" presName="parentTextBox" presStyleLbl="node1" presStyleIdx="0" presStyleCnt="2"/>
      <dgm:spPr/>
    </dgm:pt>
    <dgm:pt modelId="{997BB853-B546-40EF-AAE4-46C493559718}" type="pres">
      <dgm:prSet presAssocID="{535FAD15-0295-4B95-A123-A46585FBDCAB}" presName="entireBox" presStyleLbl="node1" presStyleIdx="0" presStyleCnt="2" custScaleY="111480"/>
      <dgm:spPr/>
    </dgm:pt>
    <dgm:pt modelId="{CB06B904-A2DC-4C1F-8ABC-869FB5481BA9}" type="pres">
      <dgm:prSet presAssocID="{535FAD15-0295-4B95-A123-A46585FBDCAB}" presName="descendantBox" presStyleCnt="0"/>
      <dgm:spPr/>
    </dgm:pt>
    <dgm:pt modelId="{58C3AE0A-B663-49F0-ADCD-ACA5A407A1D0}" type="pres">
      <dgm:prSet presAssocID="{062CCD1A-912F-4F3A-9F1F-505F2F596E49}" presName="childTextBox" presStyleLbl="fgAccFollowNode1" presStyleIdx="0" presStyleCnt="5">
        <dgm:presLayoutVars>
          <dgm:bulletEnabled val="1"/>
        </dgm:presLayoutVars>
      </dgm:prSet>
      <dgm:spPr/>
    </dgm:pt>
    <dgm:pt modelId="{9DB1D459-B3A3-4CE1-99E9-0C45ECBB270E}" type="pres">
      <dgm:prSet presAssocID="{9FFE8875-0E4F-4AB8-ABCC-B56DF0CF19A7}" presName="childTextBox" presStyleLbl="fgAccFollowNode1" presStyleIdx="1" presStyleCnt="5">
        <dgm:presLayoutVars>
          <dgm:bulletEnabled val="1"/>
        </dgm:presLayoutVars>
      </dgm:prSet>
      <dgm:spPr/>
    </dgm:pt>
    <dgm:pt modelId="{C1E9B9D9-2B43-449A-B4C3-063E80A9EA8C}" type="pres">
      <dgm:prSet presAssocID="{5CA67D0B-9AC8-41E1-9F5B-CA8509CCCC80}" presName="childTextBox" presStyleLbl="fgAccFollowNode1" presStyleIdx="2" presStyleCnt="5">
        <dgm:presLayoutVars>
          <dgm:bulletEnabled val="1"/>
        </dgm:presLayoutVars>
      </dgm:prSet>
      <dgm:spPr/>
    </dgm:pt>
    <dgm:pt modelId="{C4B464CB-D5C7-4E68-A8AB-5D27C9B44BF3}" type="pres">
      <dgm:prSet presAssocID="{73971B61-6F9A-4ADC-9933-11BF2CA660BA}" presName="sp" presStyleCnt="0"/>
      <dgm:spPr/>
    </dgm:pt>
    <dgm:pt modelId="{24881679-6576-4479-AE7F-0C3A59DED9C6}" type="pres">
      <dgm:prSet presAssocID="{2EB16F38-D8C2-45DA-9271-0D52E51A9F8E}" presName="arrowAndChildren" presStyleCnt="0"/>
      <dgm:spPr/>
    </dgm:pt>
    <dgm:pt modelId="{F09445B4-1A8C-4407-BCBE-C6E792D38434}" type="pres">
      <dgm:prSet presAssocID="{2EB16F38-D8C2-45DA-9271-0D52E51A9F8E}" presName="parentTextArrow" presStyleLbl="node1" presStyleIdx="0" presStyleCnt="2"/>
      <dgm:spPr/>
    </dgm:pt>
    <dgm:pt modelId="{D76729A1-4153-479C-BE6A-74DD85AE1788}" type="pres">
      <dgm:prSet presAssocID="{2EB16F38-D8C2-45DA-9271-0D52E51A9F8E}" presName="arrow" presStyleLbl="node1" presStyleIdx="1" presStyleCnt="2"/>
      <dgm:spPr/>
    </dgm:pt>
    <dgm:pt modelId="{CED0302D-C15D-4BD2-A522-2ABCB96FC96E}" type="pres">
      <dgm:prSet presAssocID="{2EB16F38-D8C2-45DA-9271-0D52E51A9F8E}" presName="descendantArrow" presStyleCnt="0"/>
      <dgm:spPr/>
    </dgm:pt>
    <dgm:pt modelId="{9114C026-EE1A-44AB-A57E-D4B135D01CAA}" type="pres">
      <dgm:prSet presAssocID="{82B88930-4CB3-40AD-8794-FAB7B2641BF6}" presName="childTextArrow" presStyleLbl="fgAccFollowNode1" presStyleIdx="3" presStyleCnt="5">
        <dgm:presLayoutVars>
          <dgm:bulletEnabled val="1"/>
        </dgm:presLayoutVars>
      </dgm:prSet>
      <dgm:spPr/>
    </dgm:pt>
    <dgm:pt modelId="{07E057F6-D3CA-4517-9DBD-393EB92ADCBE}" type="pres">
      <dgm:prSet presAssocID="{56E06CDD-A30C-4E93-AAAE-78A9A9974606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E4DCA805-0AF4-4CB9-A45B-B80939106999}" type="presOf" srcId="{56E06CDD-A30C-4E93-AAAE-78A9A9974606}" destId="{07E057F6-D3CA-4517-9DBD-393EB92ADCBE}" srcOrd="0" destOrd="0" presId="urn:microsoft.com/office/officeart/2005/8/layout/process4"/>
    <dgm:cxn modelId="{8A215F0A-CF25-4C75-8617-3D53258C7E1D}" srcId="{A9795091-251A-4E75-BD59-B2A97969EFF4}" destId="{535FAD15-0295-4B95-A123-A46585FBDCAB}" srcOrd="1" destOrd="0" parTransId="{D10027CD-1362-4273-81E1-AC4AD3113DEA}" sibTransId="{DB77627B-1B99-4C10-9187-4EF21D171152}"/>
    <dgm:cxn modelId="{7BAE441F-B42A-4A0C-AA23-B36E756A782E}" srcId="{2EB16F38-D8C2-45DA-9271-0D52E51A9F8E}" destId="{82B88930-4CB3-40AD-8794-FAB7B2641BF6}" srcOrd="0" destOrd="0" parTransId="{0EC22D28-D337-4547-B7F9-C5C48D65698E}" sibTransId="{F512546B-C84A-45A1-9AE7-162C283E5647}"/>
    <dgm:cxn modelId="{53D8DA42-524E-4766-9C8D-B969A753DDBA}" type="presOf" srcId="{2EB16F38-D8C2-45DA-9271-0D52E51A9F8E}" destId="{D76729A1-4153-479C-BE6A-74DD85AE1788}" srcOrd="1" destOrd="0" presId="urn:microsoft.com/office/officeart/2005/8/layout/process4"/>
    <dgm:cxn modelId="{2487A07C-4309-4B34-9825-3072F705BC5C}" type="presOf" srcId="{5CA67D0B-9AC8-41E1-9F5B-CA8509CCCC80}" destId="{C1E9B9D9-2B43-449A-B4C3-063E80A9EA8C}" srcOrd="0" destOrd="0" presId="urn:microsoft.com/office/officeart/2005/8/layout/process4"/>
    <dgm:cxn modelId="{7BE3E27E-5F59-4FA2-89AE-2523404605CC}" type="presOf" srcId="{82B88930-4CB3-40AD-8794-FAB7B2641BF6}" destId="{9114C026-EE1A-44AB-A57E-D4B135D01CAA}" srcOrd="0" destOrd="0" presId="urn:microsoft.com/office/officeart/2005/8/layout/process4"/>
    <dgm:cxn modelId="{1E635C86-400D-45F5-91F8-77824FD58781}" type="presOf" srcId="{535FAD15-0295-4B95-A123-A46585FBDCAB}" destId="{997BB853-B546-40EF-AAE4-46C493559718}" srcOrd="1" destOrd="0" presId="urn:microsoft.com/office/officeart/2005/8/layout/process4"/>
    <dgm:cxn modelId="{84E8FB88-442F-41EF-8616-3EC60280C8A1}" srcId="{A9795091-251A-4E75-BD59-B2A97969EFF4}" destId="{2EB16F38-D8C2-45DA-9271-0D52E51A9F8E}" srcOrd="0" destOrd="0" parTransId="{872C85F7-DBE9-4AF1-862F-8DE0B6CDD1C7}" sibTransId="{73971B61-6F9A-4ADC-9933-11BF2CA660BA}"/>
    <dgm:cxn modelId="{F2C05099-4A45-4997-AD67-93F11C1FB5F4}" srcId="{535FAD15-0295-4B95-A123-A46585FBDCAB}" destId="{062CCD1A-912F-4F3A-9F1F-505F2F596E49}" srcOrd="0" destOrd="0" parTransId="{1D95A4B6-3699-4D7D-B8E1-6D47C032DFF1}" sibTransId="{9B776A3F-A94A-4D9A-9E93-F8355D735071}"/>
    <dgm:cxn modelId="{B559A49B-F4E6-40C4-AF4A-80AB0A44BAFD}" type="presOf" srcId="{535FAD15-0295-4B95-A123-A46585FBDCAB}" destId="{24056EED-7F66-4EE3-901D-AC71C66AD903}" srcOrd="0" destOrd="0" presId="urn:microsoft.com/office/officeart/2005/8/layout/process4"/>
    <dgm:cxn modelId="{384961AA-082C-4E74-9DEC-1724B76E10BB}" type="presOf" srcId="{9FFE8875-0E4F-4AB8-ABCC-B56DF0CF19A7}" destId="{9DB1D459-B3A3-4CE1-99E9-0C45ECBB270E}" srcOrd="0" destOrd="0" presId="urn:microsoft.com/office/officeart/2005/8/layout/process4"/>
    <dgm:cxn modelId="{97319EC2-2FE3-4335-BFD2-577E0E9A774F}" type="presOf" srcId="{2EB16F38-D8C2-45DA-9271-0D52E51A9F8E}" destId="{F09445B4-1A8C-4407-BCBE-C6E792D38434}" srcOrd="0" destOrd="0" presId="urn:microsoft.com/office/officeart/2005/8/layout/process4"/>
    <dgm:cxn modelId="{7E9E7CD0-B556-4D1A-86CF-6AD2657E566E}" type="presOf" srcId="{A9795091-251A-4E75-BD59-B2A97969EFF4}" destId="{8F185A9B-B659-4EE2-9430-4E19AAA68545}" srcOrd="0" destOrd="0" presId="urn:microsoft.com/office/officeart/2005/8/layout/process4"/>
    <dgm:cxn modelId="{6E9D47D3-BEAE-4CCF-AFEE-DBB35907AC98}" srcId="{535FAD15-0295-4B95-A123-A46585FBDCAB}" destId="{9FFE8875-0E4F-4AB8-ABCC-B56DF0CF19A7}" srcOrd="1" destOrd="0" parTransId="{B8492EEE-6A9B-488A-A464-4363609F3032}" sibTransId="{37204209-B07C-46C1-A375-F0994E729845}"/>
    <dgm:cxn modelId="{158E2DDB-C1F4-49BE-9BBD-C8B70848A222}" type="presOf" srcId="{062CCD1A-912F-4F3A-9F1F-505F2F596E49}" destId="{58C3AE0A-B663-49F0-ADCD-ACA5A407A1D0}" srcOrd="0" destOrd="0" presId="urn:microsoft.com/office/officeart/2005/8/layout/process4"/>
    <dgm:cxn modelId="{8BA5F6E4-AF12-4331-B0FA-9235FE8C0727}" srcId="{2EB16F38-D8C2-45DA-9271-0D52E51A9F8E}" destId="{56E06CDD-A30C-4E93-AAAE-78A9A9974606}" srcOrd="1" destOrd="0" parTransId="{C354E88E-A669-48CE-95E8-2814A5F34950}" sibTransId="{170BF602-C107-40F1-BB92-8C4A0AF4F7D4}"/>
    <dgm:cxn modelId="{0B82EAF3-3244-4252-82A2-1CD9EEDE4DAC}" srcId="{535FAD15-0295-4B95-A123-A46585FBDCAB}" destId="{5CA67D0B-9AC8-41E1-9F5B-CA8509CCCC80}" srcOrd="2" destOrd="0" parTransId="{D324D829-AE62-48E4-9B67-4B9BCDC5410D}" sibTransId="{6251EEE2-86FE-4693-A02C-B6DB8ABAF274}"/>
    <dgm:cxn modelId="{BF7321AB-1405-40A0-863A-CBB77450D87D}" type="presParOf" srcId="{8F185A9B-B659-4EE2-9430-4E19AAA68545}" destId="{04F16A98-6A50-4614-BFBB-C99C2B236B27}" srcOrd="0" destOrd="0" presId="urn:microsoft.com/office/officeart/2005/8/layout/process4"/>
    <dgm:cxn modelId="{D6C97778-9F01-488D-894C-ECF8D4A74BE5}" type="presParOf" srcId="{04F16A98-6A50-4614-BFBB-C99C2B236B27}" destId="{24056EED-7F66-4EE3-901D-AC71C66AD903}" srcOrd="0" destOrd="0" presId="urn:microsoft.com/office/officeart/2005/8/layout/process4"/>
    <dgm:cxn modelId="{194EB656-B98F-40F1-9FFB-66985C95DC5D}" type="presParOf" srcId="{04F16A98-6A50-4614-BFBB-C99C2B236B27}" destId="{997BB853-B546-40EF-AAE4-46C493559718}" srcOrd="1" destOrd="0" presId="urn:microsoft.com/office/officeart/2005/8/layout/process4"/>
    <dgm:cxn modelId="{2F87DA07-4B7A-45F5-850C-E8493F2D0BE2}" type="presParOf" srcId="{04F16A98-6A50-4614-BFBB-C99C2B236B27}" destId="{CB06B904-A2DC-4C1F-8ABC-869FB5481BA9}" srcOrd="2" destOrd="0" presId="urn:microsoft.com/office/officeart/2005/8/layout/process4"/>
    <dgm:cxn modelId="{04FA63B4-674B-42B0-860B-B11CF77EE490}" type="presParOf" srcId="{CB06B904-A2DC-4C1F-8ABC-869FB5481BA9}" destId="{58C3AE0A-B663-49F0-ADCD-ACA5A407A1D0}" srcOrd="0" destOrd="0" presId="urn:microsoft.com/office/officeart/2005/8/layout/process4"/>
    <dgm:cxn modelId="{EB64B098-5FB5-4327-A3BD-2B8B2A433095}" type="presParOf" srcId="{CB06B904-A2DC-4C1F-8ABC-869FB5481BA9}" destId="{9DB1D459-B3A3-4CE1-99E9-0C45ECBB270E}" srcOrd="1" destOrd="0" presId="urn:microsoft.com/office/officeart/2005/8/layout/process4"/>
    <dgm:cxn modelId="{63254E4E-188D-4C85-8C2E-37CF27BE2CEF}" type="presParOf" srcId="{CB06B904-A2DC-4C1F-8ABC-869FB5481BA9}" destId="{C1E9B9D9-2B43-449A-B4C3-063E80A9EA8C}" srcOrd="2" destOrd="0" presId="urn:microsoft.com/office/officeart/2005/8/layout/process4"/>
    <dgm:cxn modelId="{D61ED742-212F-49E2-89F3-F03504DE7D30}" type="presParOf" srcId="{8F185A9B-B659-4EE2-9430-4E19AAA68545}" destId="{C4B464CB-D5C7-4E68-A8AB-5D27C9B44BF3}" srcOrd="1" destOrd="0" presId="urn:microsoft.com/office/officeart/2005/8/layout/process4"/>
    <dgm:cxn modelId="{A6E00838-E148-4BFB-8F1D-5FC875B3E203}" type="presParOf" srcId="{8F185A9B-B659-4EE2-9430-4E19AAA68545}" destId="{24881679-6576-4479-AE7F-0C3A59DED9C6}" srcOrd="2" destOrd="0" presId="urn:microsoft.com/office/officeart/2005/8/layout/process4"/>
    <dgm:cxn modelId="{07436880-8CB8-47EB-82FD-506DDFE07E8D}" type="presParOf" srcId="{24881679-6576-4479-AE7F-0C3A59DED9C6}" destId="{F09445B4-1A8C-4407-BCBE-C6E792D38434}" srcOrd="0" destOrd="0" presId="urn:microsoft.com/office/officeart/2005/8/layout/process4"/>
    <dgm:cxn modelId="{0AC979F3-B25F-4698-BDBD-462F47C71A98}" type="presParOf" srcId="{24881679-6576-4479-AE7F-0C3A59DED9C6}" destId="{D76729A1-4153-479C-BE6A-74DD85AE1788}" srcOrd="1" destOrd="0" presId="urn:microsoft.com/office/officeart/2005/8/layout/process4"/>
    <dgm:cxn modelId="{F0E368C0-5E31-4EC6-AABD-2D7A50DE918F}" type="presParOf" srcId="{24881679-6576-4479-AE7F-0C3A59DED9C6}" destId="{CED0302D-C15D-4BD2-A522-2ABCB96FC96E}" srcOrd="2" destOrd="0" presId="urn:microsoft.com/office/officeart/2005/8/layout/process4"/>
    <dgm:cxn modelId="{D3A51EFB-3FD1-4141-A655-18120B327027}" type="presParOf" srcId="{CED0302D-C15D-4BD2-A522-2ABCB96FC96E}" destId="{9114C026-EE1A-44AB-A57E-D4B135D01CAA}" srcOrd="0" destOrd="0" presId="urn:microsoft.com/office/officeart/2005/8/layout/process4"/>
    <dgm:cxn modelId="{6E3C8287-4C4C-441A-9E92-964A6C13D5AB}" type="presParOf" srcId="{CED0302D-C15D-4BD2-A522-2ABCB96FC96E}" destId="{07E057F6-D3CA-4517-9DBD-393EB92ADCB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7F51F5-FAC5-42ED-8726-4799D4BA2E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F18A08-1E68-48D1-B099-E4F90576C02F}">
      <dgm:prSet/>
      <dgm:spPr/>
      <dgm:t>
        <a:bodyPr/>
        <a:lstStyle/>
        <a:p>
          <a:r>
            <a:rPr lang="fr-CH" dirty="0" err="1"/>
            <a:t>Exporting</a:t>
          </a:r>
          <a:r>
            <a:rPr lang="fr-CH" dirty="0"/>
            <a:t> </a:t>
          </a:r>
          <a:r>
            <a:rPr lang="fr-CH" dirty="0" err="1"/>
            <a:t>firms</a:t>
          </a:r>
          <a:r>
            <a:rPr lang="fr-CH" dirty="0"/>
            <a:t> are </a:t>
          </a:r>
          <a:r>
            <a:rPr lang="fr-CH" dirty="0" err="1"/>
            <a:t>different</a:t>
          </a:r>
          <a:r>
            <a:rPr lang="fr-CH" dirty="0"/>
            <a:t> </a:t>
          </a:r>
          <a:r>
            <a:rPr lang="fr-CH" dirty="0" err="1"/>
            <a:t>from</a:t>
          </a:r>
          <a:r>
            <a:rPr lang="fr-CH" dirty="0"/>
            <a:t> non-</a:t>
          </a:r>
          <a:r>
            <a:rPr lang="fr-CH" dirty="0" err="1"/>
            <a:t>exporting</a:t>
          </a:r>
          <a:r>
            <a:rPr lang="fr-CH" dirty="0"/>
            <a:t> </a:t>
          </a:r>
          <a:r>
            <a:rPr lang="fr-CH" dirty="0" err="1"/>
            <a:t>firms</a:t>
          </a:r>
          <a:endParaRPr lang="en-US" dirty="0"/>
        </a:p>
      </dgm:t>
    </dgm:pt>
    <dgm:pt modelId="{AA855313-6D37-40E9-8434-7B17C354343A}" type="parTrans" cxnId="{ADE4385C-583C-44E1-8033-C550BEB7BA15}">
      <dgm:prSet/>
      <dgm:spPr/>
      <dgm:t>
        <a:bodyPr/>
        <a:lstStyle/>
        <a:p>
          <a:endParaRPr lang="en-US"/>
        </a:p>
      </dgm:t>
    </dgm:pt>
    <dgm:pt modelId="{EC02218F-1C2E-4191-8CA8-11565947D8CF}" type="sibTrans" cxnId="{ADE4385C-583C-44E1-8033-C550BEB7BA15}">
      <dgm:prSet/>
      <dgm:spPr/>
      <dgm:t>
        <a:bodyPr/>
        <a:lstStyle/>
        <a:p>
          <a:endParaRPr lang="en-US"/>
        </a:p>
      </dgm:t>
    </dgm:pt>
    <dgm:pt modelId="{34CC386A-A2B5-418F-B940-4D8FBC37FA64}">
      <dgm:prSet/>
      <dgm:spPr/>
      <dgm:t>
        <a:bodyPr/>
        <a:lstStyle/>
        <a:p>
          <a:r>
            <a:rPr lang="en-GB" b="1" dirty="0"/>
            <a:t>Observable differences:</a:t>
          </a:r>
          <a:endParaRPr lang="en-US" b="1" dirty="0"/>
        </a:p>
      </dgm:t>
    </dgm:pt>
    <dgm:pt modelId="{65C0EB91-D3F5-4469-8643-224C01A37757}" type="parTrans" cxnId="{936E7141-6115-4107-B796-37370C92D2F9}">
      <dgm:prSet/>
      <dgm:spPr/>
      <dgm:t>
        <a:bodyPr/>
        <a:lstStyle/>
        <a:p>
          <a:endParaRPr lang="en-US"/>
        </a:p>
      </dgm:t>
    </dgm:pt>
    <dgm:pt modelId="{962DBC37-15AB-4972-8651-97CF48C61743}" type="sibTrans" cxnId="{936E7141-6115-4107-B796-37370C92D2F9}">
      <dgm:prSet/>
      <dgm:spPr/>
      <dgm:t>
        <a:bodyPr/>
        <a:lstStyle/>
        <a:p>
          <a:endParaRPr lang="en-US"/>
        </a:p>
      </dgm:t>
    </dgm:pt>
    <dgm:pt modelId="{07DDBA0D-002C-41F6-A0E2-7F3ACFC329A5}">
      <dgm:prSet/>
      <dgm:spPr/>
      <dgm:t>
        <a:bodyPr/>
        <a:lstStyle/>
        <a:p>
          <a:r>
            <a:rPr lang="en-US" dirty="0"/>
            <a:t>Larger in size, innovative, pay higher wages, more capital intensive</a:t>
          </a:r>
        </a:p>
      </dgm:t>
    </dgm:pt>
    <dgm:pt modelId="{8F087FAA-535D-4719-AF68-6176C900CA50}" type="parTrans" cxnId="{B5F97784-5018-47DF-92A5-11AC4D1F2D59}">
      <dgm:prSet/>
      <dgm:spPr/>
      <dgm:t>
        <a:bodyPr/>
        <a:lstStyle/>
        <a:p>
          <a:endParaRPr lang="en-US"/>
        </a:p>
      </dgm:t>
    </dgm:pt>
    <dgm:pt modelId="{4D6F0598-C00D-4BD2-A7A3-55677C16A97D}" type="sibTrans" cxnId="{B5F97784-5018-47DF-92A5-11AC4D1F2D59}">
      <dgm:prSet/>
      <dgm:spPr/>
      <dgm:t>
        <a:bodyPr/>
        <a:lstStyle/>
        <a:p>
          <a:endParaRPr lang="en-US"/>
        </a:p>
      </dgm:t>
    </dgm:pt>
    <dgm:pt modelId="{357C2FE5-F656-49CF-9E9A-F0CA79B75995}">
      <dgm:prSet/>
      <dgm:spPr/>
      <dgm:t>
        <a:bodyPr/>
        <a:lstStyle/>
        <a:p>
          <a:r>
            <a:rPr lang="en-GB" dirty="0"/>
            <a:t>Unobservable differences:</a:t>
          </a:r>
          <a:endParaRPr lang="en-US" dirty="0"/>
        </a:p>
      </dgm:t>
    </dgm:pt>
    <dgm:pt modelId="{AAE78A82-161C-4FD1-8B70-30B416D1A295}" type="parTrans" cxnId="{F3BB0946-E4C7-414C-B88F-4AFE5B0F97D4}">
      <dgm:prSet/>
      <dgm:spPr/>
      <dgm:t>
        <a:bodyPr/>
        <a:lstStyle/>
        <a:p>
          <a:endParaRPr lang="en-US"/>
        </a:p>
      </dgm:t>
    </dgm:pt>
    <dgm:pt modelId="{E68B3680-6C43-45E7-A1F7-05A97B52CCA2}" type="sibTrans" cxnId="{F3BB0946-E4C7-414C-B88F-4AFE5B0F97D4}">
      <dgm:prSet/>
      <dgm:spPr/>
      <dgm:t>
        <a:bodyPr/>
        <a:lstStyle/>
        <a:p>
          <a:endParaRPr lang="en-US"/>
        </a:p>
      </dgm:t>
    </dgm:pt>
    <dgm:pt modelId="{D924EB78-B35F-4860-AF83-6142B8ED3863}" type="pres">
      <dgm:prSet presAssocID="{097F51F5-FAC5-42ED-8726-4799D4BA2E07}" presName="linear" presStyleCnt="0">
        <dgm:presLayoutVars>
          <dgm:dir/>
          <dgm:animLvl val="lvl"/>
          <dgm:resizeHandles val="exact"/>
        </dgm:presLayoutVars>
      </dgm:prSet>
      <dgm:spPr/>
    </dgm:pt>
    <dgm:pt modelId="{7794A85F-8502-4BF7-9D2B-290D87CEF7DE}" type="pres">
      <dgm:prSet presAssocID="{57F18A08-1E68-48D1-B099-E4F90576C02F}" presName="parentLin" presStyleCnt="0"/>
      <dgm:spPr/>
    </dgm:pt>
    <dgm:pt modelId="{BB6FB662-EEF8-4F16-AA07-39829EEA6D81}" type="pres">
      <dgm:prSet presAssocID="{57F18A08-1E68-48D1-B099-E4F90576C02F}" presName="parentLeftMargin" presStyleLbl="node1" presStyleIdx="0" presStyleCnt="3"/>
      <dgm:spPr/>
    </dgm:pt>
    <dgm:pt modelId="{7C580353-5294-42DE-8DA5-E7B6957362A9}" type="pres">
      <dgm:prSet presAssocID="{57F18A08-1E68-48D1-B099-E4F90576C02F}" presName="parentText" presStyleLbl="node1" presStyleIdx="0" presStyleCnt="3" custScaleX="120920" custScaleY="62394" custLinFactNeighborX="3282" custLinFactNeighborY="-27614">
        <dgm:presLayoutVars>
          <dgm:chMax val="0"/>
          <dgm:bulletEnabled val="1"/>
        </dgm:presLayoutVars>
      </dgm:prSet>
      <dgm:spPr/>
    </dgm:pt>
    <dgm:pt modelId="{134039A6-3376-4742-AABC-582E4828E431}" type="pres">
      <dgm:prSet presAssocID="{57F18A08-1E68-48D1-B099-E4F90576C02F}" presName="negativeSpace" presStyleCnt="0"/>
      <dgm:spPr/>
    </dgm:pt>
    <dgm:pt modelId="{676208D8-0669-4E4B-9CEB-826B71737483}" type="pres">
      <dgm:prSet presAssocID="{57F18A08-1E68-48D1-B099-E4F90576C02F}" presName="childText" presStyleLbl="conFgAcc1" presStyleIdx="0" presStyleCnt="3">
        <dgm:presLayoutVars>
          <dgm:bulletEnabled val="1"/>
        </dgm:presLayoutVars>
      </dgm:prSet>
      <dgm:spPr/>
    </dgm:pt>
    <dgm:pt modelId="{AF6A4F69-1BCF-43BE-8BAA-2FA3CFB75FBB}" type="pres">
      <dgm:prSet presAssocID="{EC02218F-1C2E-4191-8CA8-11565947D8CF}" presName="spaceBetweenRectangles" presStyleCnt="0"/>
      <dgm:spPr/>
    </dgm:pt>
    <dgm:pt modelId="{055CCAC8-C5C9-4B95-8BD7-BCADA9BC70E8}" type="pres">
      <dgm:prSet presAssocID="{34CC386A-A2B5-418F-B940-4D8FBC37FA64}" presName="parentLin" presStyleCnt="0"/>
      <dgm:spPr/>
    </dgm:pt>
    <dgm:pt modelId="{BAAE9140-735C-4964-BF53-86345FDF8B26}" type="pres">
      <dgm:prSet presAssocID="{34CC386A-A2B5-418F-B940-4D8FBC37FA64}" presName="parentLeftMargin" presStyleLbl="node1" presStyleIdx="0" presStyleCnt="3"/>
      <dgm:spPr/>
    </dgm:pt>
    <dgm:pt modelId="{C50B8687-9BD8-4784-AB2C-806172CDE22C}" type="pres">
      <dgm:prSet presAssocID="{34CC386A-A2B5-418F-B940-4D8FBC37FA64}" presName="parentText" presStyleLbl="node1" presStyleIdx="1" presStyleCnt="3" custScaleX="119928" custScaleY="69182" custLinFactNeighborX="13126" custLinFactNeighborY="-70293">
        <dgm:presLayoutVars>
          <dgm:chMax val="0"/>
          <dgm:bulletEnabled val="1"/>
        </dgm:presLayoutVars>
      </dgm:prSet>
      <dgm:spPr/>
    </dgm:pt>
    <dgm:pt modelId="{0353BA1B-40E5-419D-9F41-D1B81E4F9C0D}" type="pres">
      <dgm:prSet presAssocID="{34CC386A-A2B5-418F-B940-4D8FBC37FA64}" presName="negativeSpace" presStyleCnt="0"/>
      <dgm:spPr/>
    </dgm:pt>
    <dgm:pt modelId="{7A221B1A-EFFB-4366-A6DD-E978A154E7FE}" type="pres">
      <dgm:prSet presAssocID="{34CC386A-A2B5-418F-B940-4D8FBC37FA64}" presName="childText" presStyleLbl="conFgAcc1" presStyleIdx="1" presStyleCnt="3" custScaleY="33329" custLinFactY="-7259" custLinFactNeighborY="-100000">
        <dgm:presLayoutVars>
          <dgm:bulletEnabled val="1"/>
        </dgm:presLayoutVars>
      </dgm:prSet>
      <dgm:spPr/>
    </dgm:pt>
    <dgm:pt modelId="{31D36D4C-0215-4BF7-ACEE-715BA86EB0F6}" type="pres">
      <dgm:prSet presAssocID="{962DBC37-15AB-4972-8651-97CF48C61743}" presName="spaceBetweenRectangles" presStyleCnt="0"/>
      <dgm:spPr/>
    </dgm:pt>
    <dgm:pt modelId="{D4739104-971D-4A14-9D6E-BBE3F22A2DD7}" type="pres">
      <dgm:prSet presAssocID="{357C2FE5-F656-49CF-9E9A-F0CA79B75995}" presName="parentLin" presStyleCnt="0"/>
      <dgm:spPr/>
    </dgm:pt>
    <dgm:pt modelId="{728DC092-7DD0-4F9A-AAD3-821504EBB68A}" type="pres">
      <dgm:prSet presAssocID="{357C2FE5-F656-49CF-9E9A-F0CA79B75995}" presName="parentLeftMargin" presStyleLbl="node1" presStyleIdx="1" presStyleCnt="3"/>
      <dgm:spPr/>
    </dgm:pt>
    <dgm:pt modelId="{E3C87B49-6DF1-44B7-AB0E-901ECCE992D3}" type="pres">
      <dgm:prSet presAssocID="{357C2FE5-F656-49CF-9E9A-F0CA79B75995}" presName="parentText" presStyleLbl="node1" presStyleIdx="2" presStyleCnt="3" custScaleX="115763" custScaleY="65921" custLinFactNeighborX="30420" custLinFactNeighborY="-51994">
        <dgm:presLayoutVars>
          <dgm:chMax val="0"/>
          <dgm:bulletEnabled val="1"/>
        </dgm:presLayoutVars>
      </dgm:prSet>
      <dgm:spPr/>
    </dgm:pt>
    <dgm:pt modelId="{61CBD8D7-ED18-461B-B1AA-7BD236342549}" type="pres">
      <dgm:prSet presAssocID="{357C2FE5-F656-49CF-9E9A-F0CA79B75995}" presName="negativeSpace" presStyleCnt="0"/>
      <dgm:spPr/>
    </dgm:pt>
    <dgm:pt modelId="{F64396B2-C377-4393-9120-1B8D9A56BCAE}" type="pres">
      <dgm:prSet presAssocID="{357C2FE5-F656-49CF-9E9A-F0CA79B75995}" presName="childText" presStyleLbl="conFgAcc1" presStyleIdx="2" presStyleCnt="3" custScaleY="87194" custLinFactNeighborY="17963">
        <dgm:presLayoutVars>
          <dgm:bulletEnabled val="1"/>
        </dgm:presLayoutVars>
      </dgm:prSet>
      <dgm:spPr/>
    </dgm:pt>
  </dgm:ptLst>
  <dgm:cxnLst>
    <dgm:cxn modelId="{F787A723-719F-483A-864A-11FEC5090027}" type="presOf" srcId="{07DDBA0D-002C-41F6-A0E2-7F3ACFC329A5}" destId="{7A221B1A-EFFB-4366-A6DD-E978A154E7FE}" srcOrd="0" destOrd="0" presId="urn:microsoft.com/office/officeart/2005/8/layout/list1"/>
    <dgm:cxn modelId="{8855F32C-5097-460D-B928-D3B04404C27A}" type="presOf" srcId="{34CC386A-A2B5-418F-B940-4D8FBC37FA64}" destId="{BAAE9140-735C-4964-BF53-86345FDF8B26}" srcOrd="0" destOrd="0" presId="urn:microsoft.com/office/officeart/2005/8/layout/list1"/>
    <dgm:cxn modelId="{ADE4385C-583C-44E1-8033-C550BEB7BA15}" srcId="{097F51F5-FAC5-42ED-8726-4799D4BA2E07}" destId="{57F18A08-1E68-48D1-B099-E4F90576C02F}" srcOrd="0" destOrd="0" parTransId="{AA855313-6D37-40E9-8434-7B17C354343A}" sibTransId="{EC02218F-1C2E-4191-8CA8-11565947D8CF}"/>
    <dgm:cxn modelId="{936E7141-6115-4107-B796-37370C92D2F9}" srcId="{097F51F5-FAC5-42ED-8726-4799D4BA2E07}" destId="{34CC386A-A2B5-418F-B940-4D8FBC37FA64}" srcOrd="1" destOrd="0" parTransId="{65C0EB91-D3F5-4469-8643-224C01A37757}" sibTransId="{962DBC37-15AB-4972-8651-97CF48C61743}"/>
    <dgm:cxn modelId="{F3BB0946-E4C7-414C-B88F-4AFE5B0F97D4}" srcId="{097F51F5-FAC5-42ED-8726-4799D4BA2E07}" destId="{357C2FE5-F656-49CF-9E9A-F0CA79B75995}" srcOrd="2" destOrd="0" parTransId="{AAE78A82-161C-4FD1-8B70-30B416D1A295}" sibTransId="{E68B3680-6C43-45E7-A1F7-05A97B52CCA2}"/>
    <dgm:cxn modelId="{90E48F82-8BE0-452E-8072-EAAAA29B1D8B}" type="presOf" srcId="{357C2FE5-F656-49CF-9E9A-F0CA79B75995}" destId="{728DC092-7DD0-4F9A-AAD3-821504EBB68A}" srcOrd="0" destOrd="0" presId="urn:microsoft.com/office/officeart/2005/8/layout/list1"/>
    <dgm:cxn modelId="{B5F97784-5018-47DF-92A5-11AC4D1F2D59}" srcId="{34CC386A-A2B5-418F-B940-4D8FBC37FA64}" destId="{07DDBA0D-002C-41F6-A0E2-7F3ACFC329A5}" srcOrd="0" destOrd="0" parTransId="{8F087FAA-535D-4719-AF68-6176C900CA50}" sibTransId="{4D6F0598-C00D-4BD2-A7A3-55677C16A97D}"/>
    <dgm:cxn modelId="{44274C8B-29E7-440A-B50E-4029A9E5369D}" type="presOf" srcId="{57F18A08-1E68-48D1-B099-E4F90576C02F}" destId="{BB6FB662-EEF8-4F16-AA07-39829EEA6D81}" srcOrd="0" destOrd="0" presId="urn:microsoft.com/office/officeart/2005/8/layout/list1"/>
    <dgm:cxn modelId="{4DAE7AB6-55FF-40BD-8906-882D6DCA6245}" type="presOf" srcId="{097F51F5-FAC5-42ED-8726-4799D4BA2E07}" destId="{D924EB78-B35F-4860-AF83-6142B8ED3863}" srcOrd="0" destOrd="0" presId="urn:microsoft.com/office/officeart/2005/8/layout/list1"/>
    <dgm:cxn modelId="{70D24EDC-9FE6-43DA-92EE-01EB78943ED5}" type="presOf" srcId="{357C2FE5-F656-49CF-9E9A-F0CA79B75995}" destId="{E3C87B49-6DF1-44B7-AB0E-901ECCE992D3}" srcOrd="1" destOrd="0" presId="urn:microsoft.com/office/officeart/2005/8/layout/list1"/>
    <dgm:cxn modelId="{3F1587F8-A3D5-40AE-A9ED-63BDC4839D1F}" type="presOf" srcId="{34CC386A-A2B5-418F-B940-4D8FBC37FA64}" destId="{C50B8687-9BD8-4784-AB2C-806172CDE22C}" srcOrd="1" destOrd="0" presId="urn:microsoft.com/office/officeart/2005/8/layout/list1"/>
    <dgm:cxn modelId="{F12B4CFB-5427-4429-AAB6-CAA5B328DCB2}" type="presOf" srcId="{57F18A08-1E68-48D1-B099-E4F90576C02F}" destId="{7C580353-5294-42DE-8DA5-E7B6957362A9}" srcOrd="1" destOrd="0" presId="urn:microsoft.com/office/officeart/2005/8/layout/list1"/>
    <dgm:cxn modelId="{F32E43E2-3AFD-4CFE-ADE7-9E43D44F54E8}" type="presParOf" srcId="{D924EB78-B35F-4860-AF83-6142B8ED3863}" destId="{7794A85F-8502-4BF7-9D2B-290D87CEF7DE}" srcOrd="0" destOrd="0" presId="urn:microsoft.com/office/officeart/2005/8/layout/list1"/>
    <dgm:cxn modelId="{1928F391-15D9-4791-AE63-4EEB8EA49150}" type="presParOf" srcId="{7794A85F-8502-4BF7-9D2B-290D87CEF7DE}" destId="{BB6FB662-EEF8-4F16-AA07-39829EEA6D81}" srcOrd="0" destOrd="0" presId="urn:microsoft.com/office/officeart/2005/8/layout/list1"/>
    <dgm:cxn modelId="{A352252B-53CB-4566-8F91-58E60E78DB0D}" type="presParOf" srcId="{7794A85F-8502-4BF7-9D2B-290D87CEF7DE}" destId="{7C580353-5294-42DE-8DA5-E7B6957362A9}" srcOrd="1" destOrd="0" presId="urn:microsoft.com/office/officeart/2005/8/layout/list1"/>
    <dgm:cxn modelId="{9E1CF28C-6EF9-4F28-A935-8D12A069F9DC}" type="presParOf" srcId="{D924EB78-B35F-4860-AF83-6142B8ED3863}" destId="{134039A6-3376-4742-AABC-582E4828E431}" srcOrd="1" destOrd="0" presId="urn:microsoft.com/office/officeart/2005/8/layout/list1"/>
    <dgm:cxn modelId="{9494B273-265C-45D9-BF1C-6D0AE08C5026}" type="presParOf" srcId="{D924EB78-B35F-4860-AF83-6142B8ED3863}" destId="{676208D8-0669-4E4B-9CEB-826B71737483}" srcOrd="2" destOrd="0" presId="urn:microsoft.com/office/officeart/2005/8/layout/list1"/>
    <dgm:cxn modelId="{F46F8688-8C4D-4ACA-B055-8C73BDE6E56A}" type="presParOf" srcId="{D924EB78-B35F-4860-AF83-6142B8ED3863}" destId="{AF6A4F69-1BCF-43BE-8BAA-2FA3CFB75FBB}" srcOrd="3" destOrd="0" presId="urn:microsoft.com/office/officeart/2005/8/layout/list1"/>
    <dgm:cxn modelId="{B28747DA-3016-4DB2-A292-16ACDD06FD83}" type="presParOf" srcId="{D924EB78-B35F-4860-AF83-6142B8ED3863}" destId="{055CCAC8-C5C9-4B95-8BD7-BCADA9BC70E8}" srcOrd="4" destOrd="0" presId="urn:microsoft.com/office/officeart/2005/8/layout/list1"/>
    <dgm:cxn modelId="{E979E863-BE1F-406E-8383-AD45A9F84572}" type="presParOf" srcId="{055CCAC8-C5C9-4B95-8BD7-BCADA9BC70E8}" destId="{BAAE9140-735C-4964-BF53-86345FDF8B26}" srcOrd="0" destOrd="0" presId="urn:microsoft.com/office/officeart/2005/8/layout/list1"/>
    <dgm:cxn modelId="{1799A559-8104-46ED-AD3E-E058F7C36274}" type="presParOf" srcId="{055CCAC8-C5C9-4B95-8BD7-BCADA9BC70E8}" destId="{C50B8687-9BD8-4784-AB2C-806172CDE22C}" srcOrd="1" destOrd="0" presId="urn:microsoft.com/office/officeart/2005/8/layout/list1"/>
    <dgm:cxn modelId="{09171B36-ABF5-4571-BA0C-57D7FB69ED65}" type="presParOf" srcId="{D924EB78-B35F-4860-AF83-6142B8ED3863}" destId="{0353BA1B-40E5-419D-9F41-D1B81E4F9C0D}" srcOrd="5" destOrd="0" presId="urn:microsoft.com/office/officeart/2005/8/layout/list1"/>
    <dgm:cxn modelId="{5DDC72A1-72B6-450C-AEA9-07D4E659447F}" type="presParOf" srcId="{D924EB78-B35F-4860-AF83-6142B8ED3863}" destId="{7A221B1A-EFFB-4366-A6DD-E978A154E7FE}" srcOrd="6" destOrd="0" presId="urn:microsoft.com/office/officeart/2005/8/layout/list1"/>
    <dgm:cxn modelId="{727801BB-DFA9-4974-AB80-8628D5A00FA4}" type="presParOf" srcId="{D924EB78-B35F-4860-AF83-6142B8ED3863}" destId="{31D36D4C-0215-4BF7-ACEE-715BA86EB0F6}" srcOrd="7" destOrd="0" presId="urn:microsoft.com/office/officeart/2005/8/layout/list1"/>
    <dgm:cxn modelId="{7D1D5148-02C3-44BD-89FF-6B8C6882E927}" type="presParOf" srcId="{D924EB78-B35F-4860-AF83-6142B8ED3863}" destId="{D4739104-971D-4A14-9D6E-BBE3F22A2DD7}" srcOrd="8" destOrd="0" presId="urn:microsoft.com/office/officeart/2005/8/layout/list1"/>
    <dgm:cxn modelId="{F6746CEA-A4CF-4947-85B5-B62028B46F1C}" type="presParOf" srcId="{D4739104-971D-4A14-9D6E-BBE3F22A2DD7}" destId="{728DC092-7DD0-4F9A-AAD3-821504EBB68A}" srcOrd="0" destOrd="0" presId="urn:microsoft.com/office/officeart/2005/8/layout/list1"/>
    <dgm:cxn modelId="{E82081EF-9CC3-4662-A44B-FF80FD9D03D0}" type="presParOf" srcId="{D4739104-971D-4A14-9D6E-BBE3F22A2DD7}" destId="{E3C87B49-6DF1-44B7-AB0E-901ECCE992D3}" srcOrd="1" destOrd="0" presId="urn:microsoft.com/office/officeart/2005/8/layout/list1"/>
    <dgm:cxn modelId="{CC535884-C102-48AA-BF2F-CF65DFF76934}" type="presParOf" srcId="{D924EB78-B35F-4860-AF83-6142B8ED3863}" destId="{61CBD8D7-ED18-461B-B1AA-7BD236342549}" srcOrd="9" destOrd="0" presId="urn:microsoft.com/office/officeart/2005/8/layout/list1"/>
    <dgm:cxn modelId="{6A248594-C550-4E7C-A9EA-FE867C8513B4}" type="presParOf" srcId="{D924EB78-B35F-4860-AF83-6142B8ED3863}" destId="{F64396B2-C377-4393-9120-1B8D9A56BC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37F008-945D-429A-8E83-F62FB29CCFB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AE5002-C435-44AF-AAE1-48897B1CE45C}">
      <dgm:prSet/>
      <dgm:spPr/>
      <dgm:t>
        <a:bodyPr/>
        <a:lstStyle/>
        <a:p>
          <a:r>
            <a:rPr lang="fr-CH" dirty="0" err="1"/>
            <a:t>Selection</a:t>
          </a:r>
          <a:r>
            <a:rPr lang="fr-CH" dirty="0"/>
            <a:t> model </a:t>
          </a:r>
          <a:r>
            <a:rPr lang="fr-CH" dirty="0" err="1"/>
            <a:t>with</a:t>
          </a:r>
          <a:r>
            <a:rPr lang="fr-CH" dirty="0"/>
            <a:t> </a:t>
          </a:r>
          <a:r>
            <a:rPr lang="fr-CH" dirty="0" err="1"/>
            <a:t>endogenous</a:t>
          </a:r>
          <a:r>
            <a:rPr lang="fr-CH" dirty="0"/>
            <a:t> </a:t>
          </a:r>
          <a:r>
            <a:rPr lang="fr-CH" dirty="0" err="1"/>
            <a:t>binary</a:t>
          </a:r>
          <a:r>
            <a:rPr lang="fr-CH" dirty="0"/>
            <a:t> variable in </a:t>
          </a:r>
          <a:r>
            <a:rPr lang="fr-CH" dirty="0" err="1"/>
            <a:t>both</a:t>
          </a:r>
          <a:r>
            <a:rPr lang="fr-CH" dirty="0"/>
            <a:t> </a:t>
          </a:r>
          <a:r>
            <a:rPr lang="fr-CH" dirty="0" err="1"/>
            <a:t>selection</a:t>
          </a:r>
          <a:r>
            <a:rPr lang="fr-CH" dirty="0"/>
            <a:t> and </a:t>
          </a:r>
          <a:r>
            <a:rPr lang="fr-CH" dirty="0" err="1"/>
            <a:t>outcome</a:t>
          </a:r>
          <a:r>
            <a:rPr lang="fr-CH" dirty="0"/>
            <a:t> </a:t>
          </a:r>
          <a:r>
            <a:rPr lang="fr-CH" dirty="0" err="1"/>
            <a:t>equations</a:t>
          </a:r>
          <a:r>
            <a:rPr lang="fr-CH" dirty="0"/>
            <a:t> </a:t>
          </a:r>
          <a:endParaRPr lang="en-US" dirty="0"/>
        </a:p>
      </dgm:t>
    </dgm:pt>
    <dgm:pt modelId="{DB8FEDAB-3B10-4098-A775-0C14084EFC77}" type="parTrans" cxnId="{5D581241-7868-4362-A847-48F551B5BABF}">
      <dgm:prSet/>
      <dgm:spPr/>
      <dgm:t>
        <a:bodyPr/>
        <a:lstStyle/>
        <a:p>
          <a:endParaRPr lang="en-US"/>
        </a:p>
      </dgm:t>
    </dgm:pt>
    <dgm:pt modelId="{4DABADD2-71D8-42F2-B401-E578A9988C4B}" type="sibTrans" cxnId="{5D581241-7868-4362-A847-48F551B5BABF}">
      <dgm:prSet/>
      <dgm:spPr/>
      <dgm:t>
        <a:bodyPr/>
        <a:lstStyle/>
        <a:p>
          <a:endParaRPr lang="en-US"/>
        </a:p>
      </dgm:t>
    </dgm:pt>
    <dgm:pt modelId="{67C90EF5-BD3D-4701-A168-3D67FAE178B1}">
      <dgm:prSet/>
      <dgm:spPr/>
      <dgm:t>
        <a:bodyPr/>
        <a:lstStyle/>
        <a:p>
          <a:r>
            <a:rPr lang="fr-CH" dirty="0" err="1"/>
            <a:t>Outcome</a:t>
          </a:r>
          <a:r>
            <a:rPr lang="fr-CH" dirty="0"/>
            <a:t> variable </a:t>
          </a:r>
          <a:r>
            <a:rPr lang="fr-CH" dirty="0" err="1"/>
            <a:t>is</a:t>
          </a:r>
          <a:r>
            <a:rPr lang="fr-CH" dirty="0"/>
            <a:t> the </a:t>
          </a:r>
          <a:r>
            <a:rPr lang="fr-CH" dirty="0" err="1"/>
            <a:t>firm’s</a:t>
          </a:r>
          <a:r>
            <a:rPr lang="fr-CH" dirty="0"/>
            <a:t> </a:t>
          </a:r>
          <a:r>
            <a:rPr lang="fr-CH" dirty="0" err="1"/>
            <a:t>level</a:t>
          </a:r>
          <a:r>
            <a:rPr lang="fr-CH" dirty="0"/>
            <a:t> of exports </a:t>
          </a:r>
          <a:r>
            <a:rPr lang="fr-CH" dirty="0" err="1"/>
            <a:t>which</a:t>
          </a:r>
          <a:r>
            <a:rPr lang="fr-CH" dirty="0"/>
            <a:t> </a:t>
          </a:r>
          <a:r>
            <a:rPr lang="fr-CH" dirty="0" err="1"/>
            <a:t>depends</a:t>
          </a:r>
          <a:r>
            <a:rPr lang="fr-CH" dirty="0"/>
            <a:t> on online </a:t>
          </a:r>
          <a:r>
            <a:rPr lang="fr-CH" dirty="0" err="1"/>
            <a:t>presence</a:t>
          </a:r>
          <a:r>
            <a:rPr lang="fr-CH" dirty="0"/>
            <a:t> (a </a:t>
          </a:r>
          <a:r>
            <a:rPr lang="fr-CH" dirty="0" err="1"/>
            <a:t>binary</a:t>
          </a:r>
          <a:r>
            <a:rPr lang="fr-CH" dirty="0"/>
            <a:t> variable) and </a:t>
          </a:r>
          <a:r>
            <a:rPr lang="fr-CH" dirty="0" err="1"/>
            <a:t>other</a:t>
          </a:r>
          <a:r>
            <a:rPr lang="fr-CH" dirty="0"/>
            <a:t> </a:t>
          </a:r>
          <a:r>
            <a:rPr lang="fr-CH" dirty="0" err="1"/>
            <a:t>explanatory</a:t>
          </a:r>
          <a:r>
            <a:rPr lang="fr-CH" dirty="0"/>
            <a:t> variables</a:t>
          </a:r>
          <a:endParaRPr lang="en-US" dirty="0"/>
        </a:p>
      </dgm:t>
    </dgm:pt>
    <dgm:pt modelId="{83396269-C6BE-4D2A-A2DD-601FF5DB17FF}" type="parTrans" cxnId="{34CEC4B5-E9CB-4741-95E9-6657FAEF0B61}">
      <dgm:prSet/>
      <dgm:spPr/>
      <dgm:t>
        <a:bodyPr/>
        <a:lstStyle/>
        <a:p>
          <a:endParaRPr lang="en-US"/>
        </a:p>
      </dgm:t>
    </dgm:pt>
    <dgm:pt modelId="{8FF1314F-83D5-406B-A0A2-0C36C283B304}" type="sibTrans" cxnId="{34CEC4B5-E9CB-4741-95E9-6657FAEF0B61}">
      <dgm:prSet/>
      <dgm:spPr/>
      <dgm:t>
        <a:bodyPr/>
        <a:lstStyle/>
        <a:p>
          <a:endParaRPr lang="en-US"/>
        </a:p>
      </dgm:t>
    </dgm:pt>
    <dgm:pt modelId="{3749DD08-4324-4BBC-AAE0-A8E383AA6DC0}">
      <dgm:prSet/>
      <dgm:spPr/>
      <dgm:t>
        <a:bodyPr/>
        <a:lstStyle/>
        <a:p>
          <a:r>
            <a:rPr lang="fr-CH" dirty="0" err="1"/>
            <a:t>Selection</a:t>
          </a:r>
          <a:r>
            <a:rPr lang="fr-CH" dirty="0"/>
            <a:t> </a:t>
          </a:r>
          <a:r>
            <a:rPr lang="fr-CH" dirty="0" err="1"/>
            <a:t>into</a:t>
          </a:r>
          <a:r>
            <a:rPr lang="fr-CH" dirty="0"/>
            <a:t> </a:t>
          </a:r>
          <a:r>
            <a:rPr lang="fr-CH" dirty="0" err="1"/>
            <a:t>exporting</a:t>
          </a:r>
          <a:r>
            <a:rPr lang="fr-CH" dirty="0"/>
            <a:t> </a:t>
          </a:r>
          <a:r>
            <a:rPr lang="fr-CH" dirty="0" err="1"/>
            <a:t>depends</a:t>
          </a:r>
          <a:r>
            <a:rPr lang="fr-CH" dirty="0"/>
            <a:t> on online </a:t>
          </a:r>
          <a:r>
            <a:rPr lang="fr-CH" dirty="0" err="1"/>
            <a:t>presence</a:t>
          </a:r>
          <a:r>
            <a:rPr lang="fr-CH" dirty="0"/>
            <a:t>, </a:t>
          </a:r>
          <a:r>
            <a:rPr lang="fr-CH" dirty="0" err="1"/>
            <a:t>other</a:t>
          </a:r>
          <a:r>
            <a:rPr lang="fr-CH" dirty="0"/>
            <a:t> </a:t>
          </a:r>
          <a:r>
            <a:rPr lang="fr-CH" dirty="0" err="1"/>
            <a:t>covariates</a:t>
          </a:r>
          <a:r>
            <a:rPr lang="fr-CH" dirty="0"/>
            <a:t> and exclusion variable not </a:t>
          </a:r>
          <a:r>
            <a:rPr lang="fr-CH" dirty="0" err="1"/>
            <a:t>appearing</a:t>
          </a:r>
          <a:r>
            <a:rPr lang="fr-CH" dirty="0"/>
            <a:t> in </a:t>
          </a:r>
          <a:r>
            <a:rPr lang="fr-CH" dirty="0" err="1"/>
            <a:t>outcome</a:t>
          </a:r>
          <a:r>
            <a:rPr lang="fr-CH" dirty="0"/>
            <a:t> </a:t>
          </a:r>
          <a:r>
            <a:rPr lang="fr-CH" dirty="0" err="1"/>
            <a:t>equation</a:t>
          </a:r>
          <a:endParaRPr lang="en-US" dirty="0"/>
        </a:p>
      </dgm:t>
    </dgm:pt>
    <dgm:pt modelId="{B0F49674-FCC5-4A90-9C08-2AAA83CD8A74}" type="parTrans" cxnId="{F32AE323-2C66-43F1-BF54-7465CB3C2A94}">
      <dgm:prSet/>
      <dgm:spPr/>
      <dgm:t>
        <a:bodyPr/>
        <a:lstStyle/>
        <a:p>
          <a:endParaRPr lang="en-US"/>
        </a:p>
      </dgm:t>
    </dgm:pt>
    <dgm:pt modelId="{DD61CD41-EEFB-401A-811D-89EE6635FC1A}" type="sibTrans" cxnId="{F32AE323-2C66-43F1-BF54-7465CB3C2A94}">
      <dgm:prSet/>
      <dgm:spPr/>
      <dgm:t>
        <a:bodyPr/>
        <a:lstStyle/>
        <a:p>
          <a:endParaRPr lang="en-US"/>
        </a:p>
      </dgm:t>
    </dgm:pt>
    <dgm:pt modelId="{718047B4-A2D4-46C7-82D4-0D4C5A2915A3}">
      <dgm:prSet/>
      <dgm:spPr/>
      <dgm:t>
        <a:bodyPr/>
        <a:lstStyle/>
        <a:p>
          <a:r>
            <a:rPr lang="fr-CH" dirty="0"/>
            <a:t>Online </a:t>
          </a:r>
          <a:r>
            <a:rPr lang="fr-CH" dirty="0" err="1"/>
            <a:t>presence</a:t>
          </a:r>
          <a:r>
            <a:rPr lang="fr-CH" dirty="0"/>
            <a:t> </a:t>
          </a:r>
          <a:r>
            <a:rPr lang="fr-CH" dirty="0" err="1"/>
            <a:t>is</a:t>
          </a:r>
          <a:r>
            <a:rPr lang="fr-CH" dirty="0"/>
            <a:t> </a:t>
          </a:r>
          <a:r>
            <a:rPr lang="fr-CH" dirty="0" err="1"/>
            <a:t>assumed</a:t>
          </a:r>
          <a:r>
            <a:rPr lang="fr-CH" dirty="0"/>
            <a:t> to </a:t>
          </a:r>
          <a:r>
            <a:rPr lang="fr-CH" dirty="0" err="1"/>
            <a:t>be</a:t>
          </a:r>
          <a:r>
            <a:rPr lang="fr-CH" dirty="0"/>
            <a:t> </a:t>
          </a:r>
          <a:r>
            <a:rPr lang="fr-CH" dirty="0" err="1"/>
            <a:t>endogenous</a:t>
          </a:r>
          <a:r>
            <a:rPr lang="fr-CH" dirty="0"/>
            <a:t> </a:t>
          </a:r>
          <a:endParaRPr lang="en-US" dirty="0"/>
        </a:p>
      </dgm:t>
    </dgm:pt>
    <dgm:pt modelId="{0B68A526-A620-4C27-9B9B-22CD33205E52}" type="parTrans" cxnId="{A3A2703E-0D28-4D49-8408-3E2E8C010C26}">
      <dgm:prSet/>
      <dgm:spPr/>
      <dgm:t>
        <a:bodyPr/>
        <a:lstStyle/>
        <a:p>
          <a:endParaRPr lang="en-US"/>
        </a:p>
      </dgm:t>
    </dgm:pt>
    <dgm:pt modelId="{0109EA39-9107-4E19-99F1-50F716891734}" type="sibTrans" cxnId="{A3A2703E-0D28-4D49-8408-3E2E8C010C26}">
      <dgm:prSet/>
      <dgm:spPr/>
      <dgm:t>
        <a:bodyPr/>
        <a:lstStyle/>
        <a:p>
          <a:endParaRPr lang="en-US"/>
        </a:p>
      </dgm:t>
    </dgm:pt>
    <dgm:pt modelId="{88713B70-F34C-4914-8697-AAAD0FF18FC0}">
      <dgm:prSet/>
      <dgm:spPr/>
      <dgm:t>
        <a:bodyPr/>
        <a:lstStyle/>
        <a:p>
          <a:endParaRPr lang="en-US" dirty="0"/>
        </a:p>
      </dgm:t>
    </dgm:pt>
    <dgm:pt modelId="{106D97B7-311C-4E17-BD3A-67140DF487B4}" type="parTrans" cxnId="{8309323B-9D65-491D-8362-D15B0E34B50E}">
      <dgm:prSet/>
      <dgm:spPr/>
      <dgm:t>
        <a:bodyPr/>
        <a:lstStyle/>
        <a:p>
          <a:endParaRPr lang="en-US"/>
        </a:p>
      </dgm:t>
    </dgm:pt>
    <dgm:pt modelId="{6AC87D96-9AF4-4877-B0AF-33C8FB874351}" type="sibTrans" cxnId="{8309323B-9D65-491D-8362-D15B0E34B50E}">
      <dgm:prSet/>
      <dgm:spPr/>
      <dgm:t>
        <a:bodyPr/>
        <a:lstStyle/>
        <a:p>
          <a:endParaRPr lang="en-US"/>
        </a:p>
      </dgm:t>
    </dgm:pt>
    <dgm:pt modelId="{2BC03FC9-C889-4E48-9470-8F207F1BC80F}" type="pres">
      <dgm:prSet presAssocID="{7537F008-945D-429A-8E83-F62FB29CCFB3}" presName="vert0" presStyleCnt="0">
        <dgm:presLayoutVars>
          <dgm:dir/>
          <dgm:animOne val="branch"/>
          <dgm:animLvl val="lvl"/>
        </dgm:presLayoutVars>
      </dgm:prSet>
      <dgm:spPr/>
    </dgm:pt>
    <dgm:pt modelId="{FA826BD8-C837-4013-8189-5644C663FF93}" type="pres">
      <dgm:prSet presAssocID="{7BAE5002-C435-44AF-AAE1-48897B1CE45C}" presName="thickLine" presStyleLbl="alignNode1" presStyleIdx="0" presStyleCnt="5"/>
      <dgm:spPr/>
    </dgm:pt>
    <dgm:pt modelId="{1BBF9ED5-AFA6-4C91-B002-7A623277861C}" type="pres">
      <dgm:prSet presAssocID="{7BAE5002-C435-44AF-AAE1-48897B1CE45C}" presName="horz1" presStyleCnt="0"/>
      <dgm:spPr/>
    </dgm:pt>
    <dgm:pt modelId="{FBEA17C5-033B-418C-9FBE-9B36F804CDFD}" type="pres">
      <dgm:prSet presAssocID="{7BAE5002-C435-44AF-AAE1-48897B1CE45C}" presName="tx1" presStyleLbl="revTx" presStyleIdx="0" presStyleCnt="5"/>
      <dgm:spPr/>
    </dgm:pt>
    <dgm:pt modelId="{90AEE049-3701-4DCA-AEF5-EE70D51B2BBD}" type="pres">
      <dgm:prSet presAssocID="{7BAE5002-C435-44AF-AAE1-48897B1CE45C}" presName="vert1" presStyleCnt="0"/>
      <dgm:spPr/>
    </dgm:pt>
    <dgm:pt modelId="{73586888-F5D4-492E-8614-51B77FE30129}" type="pres">
      <dgm:prSet presAssocID="{67C90EF5-BD3D-4701-A168-3D67FAE178B1}" presName="thickLine" presStyleLbl="alignNode1" presStyleIdx="1" presStyleCnt="5"/>
      <dgm:spPr/>
    </dgm:pt>
    <dgm:pt modelId="{72CA4FC8-06AF-43DD-8463-C398A49FBCEA}" type="pres">
      <dgm:prSet presAssocID="{67C90EF5-BD3D-4701-A168-3D67FAE178B1}" presName="horz1" presStyleCnt="0"/>
      <dgm:spPr/>
    </dgm:pt>
    <dgm:pt modelId="{45536E18-3052-4A61-ACC4-E06CD68E20A1}" type="pres">
      <dgm:prSet presAssocID="{67C90EF5-BD3D-4701-A168-3D67FAE178B1}" presName="tx1" presStyleLbl="revTx" presStyleIdx="1" presStyleCnt="5"/>
      <dgm:spPr/>
    </dgm:pt>
    <dgm:pt modelId="{9A62D9D6-0F65-4982-B618-60565804C180}" type="pres">
      <dgm:prSet presAssocID="{67C90EF5-BD3D-4701-A168-3D67FAE178B1}" presName="vert1" presStyleCnt="0"/>
      <dgm:spPr/>
    </dgm:pt>
    <dgm:pt modelId="{C96436B6-B64A-481F-B3D8-DFA69187122C}" type="pres">
      <dgm:prSet presAssocID="{3749DD08-4324-4BBC-AAE0-A8E383AA6DC0}" presName="thickLine" presStyleLbl="alignNode1" presStyleIdx="2" presStyleCnt="5"/>
      <dgm:spPr/>
    </dgm:pt>
    <dgm:pt modelId="{3BE04337-8A1F-4ABA-A261-6C314D7A50EF}" type="pres">
      <dgm:prSet presAssocID="{3749DD08-4324-4BBC-AAE0-A8E383AA6DC0}" presName="horz1" presStyleCnt="0"/>
      <dgm:spPr/>
    </dgm:pt>
    <dgm:pt modelId="{418C9E6D-C56D-45ED-A887-41DCA6575279}" type="pres">
      <dgm:prSet presAssocID="{3749DD08-4324-4BBC-AAE0-A8E383AA6DC0}" presName="tx1" presStyleLbl="revTx" presStyleIdx="2" presStyleCnt="5"/>
      <dgm:spPr/>
    </dgm:pt>
    <dgm:pt modelId="{DCA61F1B-A705-4BD5-8584-9179900A230E}" type="pres">
      <dgm:prSet presAssocID="{3749DD08-4324-4BBC-AAE0-A8E383AA6DC0}" presName="vert1" presStyleCnt="0"/>
      <dgm:spPr/>
    </dgm:pt>
    <dgm:pt modelId="{1579C115-CC65-4670-A604-1A5398620233}" type="pres">
      <dgm:prSet presAssocID="{718047B4-A2D4-46C7-82D4-0D4C5A2915A3}" presName="thickLine" presStyleLbl="alignNode1" presStyleIdx="3" presStyleCnt="5"/>
      <dgm:spPr/>
    </dgm:pt>
    <dgm:pt modelId="{C4973DC8-7CB3-40C3-8E93-38E2AA04BC88}" type="pres">
      <dgm:prSet presAssocID="{718047B4-A2D4-46C7-82D4-0D4C5A2915A3}" presName="horz1" presStyleCnt="0"/>
      <dgm:spPr/>
    </dgm:pt>
    <dgm:pt modelId="{FE24D83D-AE8B-47D4-B748-32D3B6B08E1B}" type="pres">
      <dgm:prSet presAssocID="{718047B4-A2D4-46C7-82D4-0D4C5A2915A3}" presName="tx1" presStyleLbl="revTx" presStyleIdx="3" presStyleCnt="5"/>
      <dgm:spPr/>
    </dgm:pt>
    <dgm:pt modelId="{72B59D02-1AF0-4653-8C9C-E21DE6368CA3}" type="pres">
      <dgm:prSet presAssocID="{718047B4-A2D4-46C7-82D4-0D4C5A2915A3}" presName="vert1" presStyleCnt="0"/>
      <dgm:spPr/>
    </dgm:pt>
    <dgm:pt modelId="{746606A9-1003-4854-9D55-042BDB52E90A}" type="pres">
      <dgm:prSet presAssocID="{88713B70-F34C-4914-8697-AAAD0FF18FC0}" presName="thickLine" presStyleLbl="alignNode1" presStyleIdx="4" presStyleCnt="5"/>
      <dgm:spPr/>
    </dgm:pt>
    <dgm:pt modelId="{BFC3BE22-454B-4EB5-80BB-793FDE2B6553}" type="pres">
      <dgm:prSet presAssocID="{88713B70-F34C-4914-8697-AAAD0FF18FC0}" presName="horz1" presStyleCnt="0"/>
      <dgm:spPr/>
    </dgm:pt>
    <dgm:pt modelId="{96047E12-6E38-46F2-AEA7-D8FE7BB7D774}" type="pres">
      <dgm:prSet presAssocID="{88713B70-F34C-4914-8697-AAAD0FF18FC0}" presName="tx1" presStyleLbl="revTx" presStyleIdx="4" presStyleCnt="5"/>
      <dgm:spPr/>
    </dgm:pt>
    <dgm:pt modelId="{192A4D25-98B4-467C-9992-D842555B8E85}" type="pres">
      <dgm:prSet presAssocID="{88713B70-F34C-4914-8697-AAAD0FF18FC0}" presName="vert1" presStyleCnt="0"/>
      <dgm:spPr/>
    </dgm:pt>
  </dgm:ptLst>
  <dgm:cxnLst>
    <dgm:cxn modelId="{F32AE323-2C66-43F1-BF54-7465CB3C2A94}" srcId="{7537F008-945D-429A-8E83-F62FB29CCFB3}" destId="{3749DD08-4324-4BBC-AAE0-A8E383AA6DC0}" srcOrd="2" destOrd="0" parTransId="{B0F49674-FCC5-4A90-9C08-2AAA83CD8A74}" sibTransId="{DD61CD41-EEFB-401A-811D-89EE6635FC1A}"/>
    <dgm:cxn modelId="{8309323B-9D65-491D-8362-D15B0E34B50E}" srcId="{7537F008-945D-429A-8E83-F62FB29CCFB3}" destId="{88713B70-F34C-4914-8697-AAAD0FF18FC0}" srcOrd="4" destOrd="0" parTransId="{106D97B7-311C-4E17-BD3A-67140DF487B4}" sibTransId="{6AC87D96-9AF4-4877-B0AF-33C8FB874351}"/>
    <dgm:cxn modelId="{A3A2703E-0D28-4D49-8408-3E2E8C010C26}" srcId="{7537F008-945D-429A-8E83-F62FB29CCFB3}" destId="{718047B4-A2D4-46C7-82D4-0D4C5A2915A3}" srcOrd="3" destOrd="0" parTransId="{0B68A526-A620-4C27-9B9B-22CD33205E52}" sibTransId="{0109EA39-9107-4E19-99F1-50F716891734}"/>
    <dgm:cxn modelId="{5D581241-7868-4362-A847-48F551B5BABF}" srcId="{7537F008-945D-429A-8E83-F62FB29CCFB3}" destId="{7BAE5002-C435-44AF-AAE1-48897B1CE45C}" srcOrd="0" destOrd="0" parTransId="{DB8FEDAB-3B10-4098-A775-0C14084EFC77}" sibTransId="{4DABADD2-71D8-42F2-B401-E578A9988C4B}"/>
    <dgm:cxn modelId="{2D38DB71-C955-4A89-BCC9-BBD070CBE5F4}" type="presOf" srcId="{67C90EF5-BD3D-4701-A168-3D67FAE178B1}" destId="{45536E18-3052-4A61-ACC4-E06CD68E20A1}" srcOrd="0" destOrd="0" presId="urn:microsoft.com/office/officeart/2008/layout/LinedList"/>
    <dgm:cxn modelId="{ED64878F-950D-4FBA-A96A-59221A509D3E}" type="presOf" srcId="{7BAE5002-C435-44AF-AAE1-48897B1CE45C}" destId="{FBEA17C5-033B-418C-9FBE-9B36F804CDFD}" srcOrd="0" destOrd="0" presId="urn:microsoft.com/office/officeart/2008/layout/LinedList"/>
    <dgm:cxn modelId="{943E5CA2-C85A-44C0-A42C-F73321BCD3FE}" type="presOf" srcId="{718047B4-A2D4-46C7-82D4-0D4C5A2915A3}" destId="{FE24D83D-AE8B-47D4-B748-32D3B6B08E1B}" srcOrd="0" destOrd="0" presId="urn:microsoft.com/office/officeart/2008/layout/LinedList"/>
    <dgm:cxn modelId="{961551AB-EA8A-4758-943F-245A0BEE7691}" type="presOf" srcId="{3749DD08-4324-4BBC-AAE0-A8E383AA6DC0}" destId="{418C9E6D-C56D-45ED-A887-41DCA6575279}" srcOrd="0" destOrd="0" presId="urn:microsoft.com/office/officeart/2008/layout/LinedList"/>
    <dgm:cxn modelId="{34CEC4B5-E9CB-4741-95E9-6657FAEF0B61}" srcId="{7537F008-945D-429A-8E83-F62FB29CCFB3}" destId="{67C90EF5-BD3D-4701-A168-3D67FAE178B1}" srcOrd="1" destOrd="0" parTransId="{83396269-C6BE-4D2A-A2DD-601FF5DB17FF}" sibTransId="{8FF1314F-83D5-406B-A0A2-0C36C283B304}"/>
    <dgm:cxn modelId="{651CCECD-1C8F-4B87-A915-92DE7A2848DD}" type="presOf" srcId="{88713B70-F34C-4914-8697-AAAD0FF18FC0}" destId="{96047E12-6E38-46F2-AEA7-D8FE7BB7D774}" srcOrd="0" destOrd="0" presId="urn:microsoft.com/office/officeart/2008/layout/LinedList"/>
    <dgm:cxn modelId="{177EECFA-BE3E-4FBD-8440-2DCCE4F8796B}" type="presOf" srcId="{7537F008-945D-429A-8E83-F62FB29CCFB3}" destId="{2BC03FC9-C889-4E48-9470-8F207F1BC80F}" srcOrd="0" destOrd="0" presId="urn:microsoft.com/office/officeart/2008/layout/LinedList"/>
    <dgm:cxn modelId="{7345F701-72BA-47BA-AF2C-4841A3F21200}" type="presParOf" srcId="{2BC03FC9-C889-4E48-9470-8F207F1BC80F}" destId="{FA826BD8-C837-4013-8189-5644C663FF93}" srcOrd="0" destOrd="0" presId="urn:microsoft.com/office/officeart/2008/layout/LinedList"/>
    <dgm:cxn modelId="{35CC6AFC-9DF3-4E2F-B098-D0CE99BEA554}" type="presParOf" srcId="{2BC03FC9-C889-4E48-9470-8F207F1BC80F}" destId="{1BBF9ED5-AFA6-4C91-B002-7A623277861C}" srcOrd="1" destOrd="0" presId="urn:microsoft.com/office/officeart/2008/layout/LinedList"/>
    <dgm:cxn modelId="{8ECCA02E-B887-424C-BBFB-D05D3BB19FAE}" type="presParOf" srcId="{1BBF9ED5-AFA6-4C91-B002-7A623277861C}" destId="{FBEA17C5-033B-418C-9FBE-9B36F804CDFD}" srcOrd="0" destOrd="0" presId="urn:microsoft.com/office/officeart/2008/layout/LinedList"/>
    <dgm:cxn modelId="{A18C74B9-4E4F-424F-AD3C-8052D5EF9083}" type="presParOf" srcId="{1BBF9ED5-AFA6-4C91-B002-7A623277861C}" destId="{90AEE049-3701-4DCA-AEF5-EE70D51B2BBD}" srcOrd="1" destOrd="0" presId="urn:microsoft.com/office/officeart/2008/layout/LinedList"/>
    <dgm:cxn modelId="{220D94F9-7154-4BF3-8E96-DC3EE3207CBF}" type="presParOf" srcId="{2BC03FC9-C889-4E48-9470-8F207F1BC80F}" destId="{73586888-F5D4-492E-8614-51B77FE30129}" srcOrd="2" destOrd="0" presId="urn:microsoft.com/office/officeart/2008/layout/LinedList"/>
    <dgm:cxn modelId="{A9E8501D-4702-4D4C-88F6-2D749A5BE51C}" type="presParOf" srcId="{2BC03FC9-C889-4E48-9470-8F207F1BC80F}" destId="{72CA4FC8-06AF-43DD-8463-C398A49FBCEA}" srcOrd="3" destOrd="0" presId="urn:microsoft.com/office/officeart/2008/layout/LinedList"/>
    <dgm:cxn modelId="{340844C9-5D44-4395-8F8A-D9335A0D5708}" type="presParOf" srcId="{72CA4FC8-06AF-43DD-8463-C398A49FBCEA}" destId="{45536E18-3052-4A61-ACC4-E06CD68E20A1}" srcOrd="0" destOrd="0" presId="urn:microsoft.com/office/officeart/2008/layout/LinedList"/>
    <dgm:cxn modelId="{3DC12F29-E931-4EC4-ADEF-7DA33E781B5E}" type="presParOf" srcId="{72CA4FC8-06AF-43DD-8463-C398A49FBCEA}" destId="{9A62D9D6-0F65-4982-B618-60565804C180}" srcOrd="1" destOrd="0" presId="urn:microsoft.com/office/officeart/2008/layout/LinedList"/>
    <dgm:cxn modelId="{9D2C2DA1-3859-48F3-8C9E-4AE54AEB7630}" type="presParOf" srcId="{2BC03FC9-C889-4E48-9470-8F207F1BC80F}" destId="{C96436B6-B64A-481F-B3D8-DFA69187122C}" srcOrd="4" destOrd="0" presId="urn:microsoft.com/office/officeart/2008/layout/LinedList"/>
    <dgm:cxn modelId="{C54BC583-B4ED-423E-896C-9CAC35387399}" type="presParOf" srcId="{2BC03FC9-C889-4E48-9470-8F207F1BC80F}" destId="{3BE04337-8A1F-4ABA-A261-6C314D7A50EF}" srcOrd="5" destOrd="0" presId="urn:microsoft.com/office/officeart/2008/layout/LinedList"/>
    <dgm:cxn modelId="{2A846852-DA70-47E4-BCB2-551CFFF4F466}" type="presParOf" srcId="{3BE04337-8A1F-4ABA-A261-6C314D7A50EF}" destId="{418C9E6D-C56D-45ED-A887-41DCA6575279}" srcOrd="0" destOrd="0" presId="urn:microsoft.com/office/officeart/2008/layout/LinedList"/>
    <dgm:cxn modelId="{A68AFDE9-FFC7-4D53-AC92-7519636FDCCB}" type="presParOf" srcId="{3BE04337-8A1F-4ABA-A261-6C314D7A50EF}" destId="{DCA61F1B-A705-4BD5-8584-9179900A230E}" srcOrd="1" destOrd="0" presId="urn:microsoft.com/office/officeart/2008/layout/LinedList"/>
    <dgm:cxn modelId="{642E013A-D41B-4F0A-8268-16F55E0896B3}" type="presParOf" srcId="{2BC03FC9-C889-4E48-9470-8F207F1BC80F}" destId="{1579C115-CC65-4670-A604-1A5398620233}" srcOrd="6" destOrd="0" presId="urn:microsoft.com/office/officeart/2008/layout/LinedList"/>
    <dgm:cxn modelId="{EA98412B-6D04-4999-9EB0-DA25870DC954}" type="presParOf" srcId="{2BC03FC9-C889-4E48-9470-8F207F1BC80F}" destId="{C4973DC8-7CB3-40C3-8E93-38E2AA04BC88}" srcOrd="7" destOrd="0" presId="urn:microsoft.com/office/officeart/2008/layout/LinedList"/>
    <dgm:cxn modelId="{65E41ACE-5683-4053-973B-0F585C288EE8}" type="presParOf" srcId="{C4973DC8-7CB3-40C3-8E93-38E2AA04BC88}" destId="{FE24D83D-AE8B-47D4-B748-32D3B6B08E1B}" srcOrd="0" destOrd="0" presId="urn:microsoft.com/office/officeart/2008/layout/LinedList"/>
    <dgm:cxn modelId="{231F8F75-9E7C-477D-A53A-E3B4DD0FACA7}" type="presParOf" srcId="{C4973DC8-7CB3-40C3-8E93-38E2AA04BC88}" destId="{72B59D02-1AF0-4653-8C9C-E21DE6368CA3}" srcOrd="1" destOrd="0" presId="urn:microsoft.com/office/officeart/2008/layout/LinedList"/>
    <dgm:cxn modelId="{5592FD6B-A40E-4E8A-A626-9F4FE67FB4DC}" type="presParOf" srcId="{2BC03FC9-C889-4E48-9470-8F207F1BC80F}" destId="{746606A9-1003-4854-9D55-042BDB52E90A}" srcOrd="8" destOrd="0" presId="urn:microsoft.com/office/officeart/2008/layout/LinedList"/>
    <dgm:cxn modelId="{E6E09269-07E8-4A67-9D86-F2317FCE7722}" type="presParOf" srcId="{2BC03FC9-C889-4E48-9470-8F207F1BC80F}" destId="{BFC3BE22-454B-4EB5-80BB-793FDE2B6553}" srcOrd="9" destOrd="0" presId="urn:microsoft.com/office/officeart/2008/layout/LinedList"/>
    <dgm:cxn modelId="{9BB0355B-5F20-412D-BD4C-54593C63C63F}" type="presParOf" srcId="{BFC3BE22-454B-4EB5-80BB-793FDE2B6553}" destId="{96047E12-6E38-46F2-AEA7-D8FE7BB7D774}" srcOrd="0" destOrd="0" presId="urn:microsoft.com/office/officeart/2008/layout/LinedList"/>
    <dgm:cxn modelId="{F8724B68-7719-4265-BCF4-B7F5BE174CE9}" type="presParOf" srcId="{BFC3BE22-454B-4EB5-80BB-793FDE2B6553}" destId="{192A4D25-98B4-467C-9992-D842555B8E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59877F-136E-42D6-9718-A44F2A9A6B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9969FA-CF74-478D-8248-CBCBC38CFDB9}">
      <dgm:prSet custT="1"/>
      <dgm:spPr/>
      <dgm:t>
        <a:bodyPr/>
        <a:lstStyle/>
        <a:p>
          <a:r>
            <a:rPr lang="en-US" sz="4800" b="1" dirty="0"/>
            <a:t>Weak form</a:t>
          </a:r>
        </a:p>
      </dgm:t>
    </dgm:pt>
    <dgm:pt modelId="{407B0B5D-484A-4056-B8F3-C505C9322429}" type="parTrans" cxnId="{65C4FF93-AC44-4624-90BE-ED82CE469B54}">
      <dgm:prSet/>
      <dgm:spPr/>
      <dgm:t>
        <a:bodyPr/>
        <a:lstStyle/>
        <a:p>
          <a:endParaRPr lang="en-US"/>
        </a:p>
      </dgm:t>
    </dgm:pt>
    <dgm:pt modelId="{9B43AE0A-849A-41FC-8958-981151E6D614}" type="sibTrans" cxnId="{65C4FF93-AC44-4624-90BE-ED82CE469B54}">
      <dgm:prSet/>
      <dgm:spPr/>
      <dgm:t>
        <a:bodyPr/>
        <a:lstStyle/>
        <a:p>
          <a:endParaRPr lang="en-US"/>
        </a:p>
      </dgm:t>
    </dgm:pt>
    <dgm:pt modelId="{31792DDE-F6E5-47CD-8957-5BE20753986B}">
      <dgm:prSet/>
      <dgm:spPr/>
      <dgm:t>
        <a:bodyPr/>
        <a:lstStyle/>
        <a:p>
          <a:r>
            <a:rPr lang="en-US" dirty="0"/>
            <a:t>Online presence increases the probability of exporting and level of export of firms which have historically struggled to trade</a:t>
          </a:r>
        </a:p>
      </dgm:t>
    </dgm:pt>
    <dgm:pt modelId="{19786772-E796-436A-ACDC-20C95C44C740}" type="parTrans" cxnId="{BAF47BA2-0B87-4B23-836F-A8C222F6BC1E}">
      <dgm:prSet/>
      <dgm:spPr/>
      <dgm:t>
        <a:bodyPr/>
        <a:lstStyle/>
        <a:p>
          <a:endParaRPr lang="en-US"/>
        </a:p>
      </dgm:t>
    </dgm:pt>
    <dgm:pt modelId="{B81C6F12-E784-477F-A64B-EC7D27D3F22E}" type="sibTrans" cxnId="{BAF47BA2-0B87-4B23-836F-A8C222F6BC1E}">
      <dgm:prSet/>
      <dgm:spPr/>
      <dgm:t>
        <a:bodyPr/>
        <a:lstStyle/>
        <a:p>
          <a:endParaRPr lang="en-US"/>
        </a:p>
      </dgm:t>
    </dgm:pt>
    <dgm:pt modelId="{43988C2A-FAC3-44FE-A18E-E5142C2BF475}">
      <dgm:prSet custT="1"/>
      <dgm:spPr/>
      <dgm:t>
        <a:bodyPr/>
        <a:lstStyle/>
        <a:p>
          <a:r>
            <a:rPr lang="fr-CH" sz="4800" b="1" dirty="0"/>
            <a:t>Strong </a:t>
          </a:r>
          <a:r>
            <a:rPr lang="fr-CH" sz="4800" b="1" dirty="0" err="1"/>
            <a:t>form</a:t>
          </a:r>
          <a:endParaRPr lang="en-US" sz="4800" b="1" dirty="0"/>
        </a:p>
      </dgm:t>
    </dgm:pt>
    <dgm:pt modelId="{B330B565-EB31-4B7A-A6CE-01C1ED66E750}" type="parTrans" cxnId="{29C520DD-7194-4DEB-B373-E6AC433367F1}">
      <dgm:prSet/>
      <dgm:spPr/>
      <dgm:t>
        <a:bodyPr/>
        <a:lstStyle/>
        <a:p>
          <a:endParaRPr lang="en-US"/>
        </a:p>
      </dgm:t>
    </dgm:pt>
    <dgm:pt modelId="{74963AD5-8511-46DF-9852-283ED40DB9F1}" type="sibTrans" cxnId="{29C520DD-7194-4DEB-B373-E6AC433367F1}">
      <dgm:prSet/>
      <dgm:spPr/>
      <dgm:t>
        <a:bodyPr/>
        <a:lstStyle/>
        <a:p>
          <a:endParaRPr lang="en-US"/>
        </a:p>
      </dgm:t>
    </dgm:pt>
    <dgm:pt modelId="{E133084E-0B9A-434A-B65C-FB819B4489BF}">
      <dgm:prSet custT="1"/>
      <dgm:spPr/>
      <dgm:t>
        <a:bodyPr/>
        <a:lstStyle/>
        <a:p>
          <a:endParaRPr lang="en-US" sz="2400" dirty="0"/>
        </a:p>
      </dgm:t>
    </dgm:pt>
    <dgm:pt modelId="{20F26F78-3327-4F9E-BFF2-8CB38A55CFBC}" type="parTrans" cxnId="{59970EAC-E72B-4A7E-B6B5-76A6B505814B}">
      <dgm:prSet/>
      <dgm:spPr/>
      <dgm:t>
        <a:bodyPr/>
        <a:lstStyle/>
        <a:p>
          <a:endParaRPr lang="en-US"/>
        </a:p>
      </dgm:t>
    </dgm:pt>
    <dgm:pt modelId="{40E2B932-3A3E-4A57-A0F9-ADA9F9EE0B0F}" type="sibTrans" cxnId="{59970EAC-E72B-4A7E-B6B5-76A6B505814B}">
      <dgm:prSet/>
      <dgm:spPr/>
      <dgm:t>
        <a:bodyPr/>
        <a:lstStyle/>
        <a:p>
          <a:endParaRPr lang="en-US"/>
        </a:p>
      </dgm:t>
    </dgm:pt>
    <dgm:pt modelId="{BAE5DCD0-CF45-4075-90A0-04D36B7BCD7E}">
      <dgm:prSet/>
      <dgm:spPr/>
      <dgm:t>
        <a:bodyPr/>
        <a:lstStyle/>
        <a:p>
          <a:r>
            <a:rPr lang="en-US" dirty="0" err="1"/>
            <a:t>Eg.</a:t>
          </a:r>
          <a:r>
            <a:rPr lang="en-US" dirty="0"/>
            <a:t> SMEs which have an online presence are more likely to export and have higher level of exports than SMEs without an online presence</a:t>
          </a:r>
        </a:p>
      </dgm:t>
    </dgm:pt>
    <dgm:pt modelId="{70B8067B-86A7-41B3-ACB2-4FB33461A704}" type="parTrans" cxnId="{6C10B552-D682-4A05-98A0-9DA2076DD67F}">
      <dgm:prSet/>
      <dgm:spPr/>
      <dgm:t>
        <a:bodyPr/>
        <a:lstStyle/>
        <a:p>
          <a:endParaRPr lang="en-GB"/>
        </a:p>
      </dgm:t>
    </dgm:pt>
    <dgm:pt modelId="{300C52E5-750C-4041-9087-8F7A0E9A92D9}" type="sibTrans" cxnId="{6C10B552-D682-4A05-98A0-9DA2076DD67F}">
      <dgm:prSet/>
      <dgm:spPr/>
      <dgm:t>
        <a:bodyPr/>
        <a:lstStyle/>
        <a:p>
          <a:endParaRPr lang="en-GB"/>
        </a:p>
      </dgm:t>
    </dgm:pt>
    <dgm:pt modelId="{BF5FC7DB-1730-4D5F-B506-B0B6B00E0CF6}">
      <dgm:prSet custT="1"/>
      <dgm:spPr/>
      <dgm:t>
        <a:bodyPr/>
        <a:lstStyle/>
        <a:p>
          <a:r>
            <a:rPr lang="en-US" sz="2400" dirty="0"/>
            <a:t>Online presence increases the probability of exporting of firms which have historically struggled to trade more so than firms which have not historically struggled to trade</a:t>
          </a:r>
          <a:endParaRPr lang="en-GB" sz="2400" dirty="0"/>
        </a:p>
      </dgm:t>
    </dgm:pt>
    <dgm:pt modelId="{DF95B3FD-E7F5-4C9A-9835-79741F8CA6D5}" type="parTrans" cxnId="{279B5353-3CCB-4CBF-B97C-52DBED5C1798}">
      <dgm:prSet/>
      <dgm:spPr/>
      <dgm:t>
        <a:bodyPr/>
        <a:lstStyle/>
        <a:p>
          <a:endParaRPr lang="en-GB"/>
        </a:p>
      </dgm:t>
    </dgm:pt>
    <dgm:pt modelId="{84B4443C-BEAE-4BFB-95A0-55928DD53EC2}" type="sibTrans" cxnId="{279B5353-3CCB-4CBF-B97C-52DBED5C1798}">
      <dgm:prSet/>
      <dgm:spPr/>
      <dgm:t>
        <a:bodyPr/>
        <a:lstStyle/>
        <a:p>
          <a:endParaRPr lang="en-GB"/>
        </a:p>
      </dgm:t>
    </dgm:pt>
    <dgm:pt modelId="{4D70DE60-83D0-4C66-9301-ED9A698E84AE}">
      <dgm:prSet custT="1"/>
      <dgm:spPr/>
      <dgm:t>
        <a:bodyPr/>
        <a:lstStyle/>
        <a:p>
          <a:r>
            <a:rPr lang="en-US" sz="2400" dirty="0"/>
            <a:t>Eg. SMEs which have an online presence enhances the export chances and level of export of SMEs more than larger firms</a:t>
          </a:r>
          <a:endParaRPr lang="en-GB" sz="2400" dirty="0"/>
        </a:p>
      </dgm:t>
    </dgm:pt>
    <dgm:pt modelId="{A08637E6-62C3-41E6-927A-DB0BFD5990D0}" type="parTrans" cxnId="{E58C4126-7F5F-45B9-A7B5-D2CA6BD8FEEC}">
      <dgm:prSet/>
      <dgm:spPr/>
      <dgm:t>
        <a:bodyPr/>
        <a:lstStyle/>
        <a:p>
          <a:endParaRPr lang="en-GB"/>
        </a:p>
      </dgm:t>
    </dgm:pt>
    <dgm:pt modelId="{75C43883-7BBF-4C31-BDF3-D4B82116B035}" type="sibTrans" cxnId="{E58C4126-7F5F-45B9-A7B5-D2CA6BD8FEEC}">
      <dgm:prSet/>
      <dgm:spPr/>
      <dgm:t>
        <a:bodyPr/>
        <a:lstStyle/>
        <a:p>
          <a:endParaRPr lang="en-GB"/>
        </a:p>
      </dgm:t>
    </dgm:pt>
    <dgm:pt modelId="{3AEB58EF-E28E-475D-8CD4-BBDAE1AF9E50}">
      <dgm:prSet/>
      <dgm:spPr/>
      <dgm:t>
        <a:bodyPr/>
        <a:lstStyle/>
        <a:p>
          <a:endParaRPr lang="en-GB" sz="1600" dirty="0"/>
        </a:p>
      </dgm:t>
    </dgm:pt>
    <dgm:pt modelId="{C6E3CC3B-712A-4F0F-A173-19DC057A0728}" type="parTrans" cxnId="{BE7E5A84-4B7D-41AF-A1CA-90AFF35F2F0B}">
      <dgm:prSet/>
      <dgm:spPr/>
      <dgm:t>
        <a:bodyPr/>
        <a:lstStyle/>
        <a:p>
          <a:endParaRPr lang="en-GB"/>
        </a:p>
      </dgm:t>
    </dgm:pt>
    <dgm:pt modelId="{4A30F181-0565-49B8-8655-BD001419390B}" type="sibTrans" cxnId="{BE7E5A84-4B7D-41AF-A1CA-90AFF35F2F0B}">
      <dgm:prSet/>
      <dgm:spPr/>
      <dgm:t>
        <a:bodyPr/>
        <a:lstStyle/>
        <a:p>
          <a:endParaRPr lang="en-GB"/>
        </a:p>
      </dgm:t>
    </dgm:pt>
    <dgm:pt modelId="{A08BFB9E-E932-4DD6-B330-88E7190E4E6C}" type="pres">
      <dgm:prSet presAssocID="{7259877F-136E-42D6-9718-A44F2A9A6B60}" presName="Name0" presStyleCnt="0">
        <dgm:presLayoutVars>
          <dgm:dir/>
          <dgm:animLvl val="lvl"/>
          <dgm:resizeHandles val="exact"/>
        </dgm:presLayoutVars>
      </dgm:prSet>
      <dgm:spPr/>
    </dgm:pt>
    <dgm:pt modelId="{56545104-9E0E-4406-AC68-402231A68CCF}" type="pres">
      <dgm:prSet presAssocID="{5D9969FA-CF74-478D-8248-CBCBC38CFDB9}" presName="linNode" presStyleCnt="0"/>
      <dgm:spPr/>
    </dgm:pt>
    <dgm:pt modelId="{F561BF45-2FDD-4167-8B6F-BD72C12F05AB}" type="pres">
      <dgm:prSet presAssocID="{5D9969FA-CF74-478D-8248-CBCBC38CFDB9}" presName="parentText" presStyleLbl="node1" presStyleIdx="0" presStyleCnt="2" custScaleX="68327">
        <dgm:presLayoutVars>
          <dgm:chMax val="1"/>
          <dgm:bulletEnabled val="1"/>
        </dgm:presLayoutVars>
      </dgm:prSet>
      <dgm:spPr/>
    </dgm:pt>
    <dgm:pt modelId="{87B9C94C-BCEF-4ECD-A1F2-707DF0C246B7}" type="pres">
      <dgm:prSet presAssocID="{5D9969FA-CF74-478D-8248-CBCBC38CFDB9}" presName="descendantText" presStyleLbl="alignAccFollowNode1" presStyleIdx="0" presStyleCnt="2" custScaleX="134157" custScaleY="113071">
        <dgm:presLayoutVars>
          <dgm:bulletEnabled val="1"/>
        </dgm:presLayoutVars>
      </dgm:prSet>
      <dgm:spPr/>
    </dgm:pt>
    <dgm:pt modelId="{DAC08D77-7364-43F2-A9CB-11F3879C236A}" type="pres">
      <dgm:prSet presAssocID="{9B43AE0A-849A-41FC-8958-981151E6D614}" presName="sp" presStyleCnt="0"/>
      <dgm:spPr/>
    </dgm:pt>
    <dgm:pt modelId="{8ABE0B40-5B84-4210-BDFD-68C19D4F7A89}" type="pres">
      <dgm:prSet presAssocID="{43988C2A-FAC3-44FE-A18E-E5142C2BF475}" presName="linNode" presStyleCnt="0"/>
      <dgm:spPr/>
    </dgm:pt>
    <dgm:pt modelId="{0128D514-4881-40F8-B8A3-6FBA8D86142B}" type="pres">
      <dgm:prSet presAssocID="{43988C2A-FAC3-44FE-A18E-E5142C2BF475}" presName="parentText" presStyleLbl="node1" presStyleIdx="1" presStyleCnt="2" custScaleX="69970">
        <dgm:presLayoutVars>
          <dgm:chMax val="1"/>
          <dgm:bulletEnabled val="1"/>
        </dgm:presLayoutVars>
      </dgm:prSet>
      <dgm:spPr/>
    </dgm:pt>
    <dgm:pt modelId="{7A623D88-9F36-4E27-AD9F-BC407DC98FE1}" type="pres">
      <dgm:prSet presAssocID="{43988C2A-FAC3-44FE-A18E-E5142C2BF475}" presName="descendantText" presStyleLbl="alignAccFollowNode1" presStyleIdx="1" presStyleCnt="2" custScaleX="116208" custScaleY="121821">
        <dgm:presLayoutVars>
          <dgm:bulletEnabled val="1"/>
        </dgm:presLayoutVars>
      </dgm:prSet>
      <dgm:spPr/>
    </dgm:pt>
  </dgm:ptLst>
  <dgm:cxnLst>
    <dgm:cxn modelId="{B8391006-B6FE-43E5-8E29-FECE7344AFDD}" type="presOf" srcId="{5D9969FA-CF74-478D-8248-CBCBC38CFDB9}" destId="{F561BF45-2FDD-4167-8B6F-BD72C12F05AB}" srcOrd="0" destOrd="0" presId="urn:microsoft.com/office/officeart/2005/8/layout/vList5"/>
    <dgm:cxn modelId="{AAC94817-48C4-4743-A1E6-05195E7208F4}" type="presOf" srcId="{31792DDE-F6E5-47CD-8957-5BE20753986B}" destId="{87B9C94C-BCEF-4ECD-A1F2-707DF0C246B7}" srcOrd="0" destOrd="0" presId="urn:microsoft.com/office/officeart/2005/8/layout/vList5"/>
    <dgm:cxn modelId="{92079B18-F0DE-4185-937E-EF18E59186D7}" type="presOf" srcId="{7259877F-136E-42D6-9718-A44F2A9A6B60}" destId="{A08BFB9E-E932-4DD6-B330-88E7190E4E6C}" srcOrd="0" destOrd="0" presId="urn:microsoft.com/office/officeart/2005/8/layout/vList5"/>
    <dgm:cxn modelId="{E58C4126-7F5F-45B9-A7B5-D2CA6BD8FEEC}" srcId="{43988C2A-FAC3-44FE-A18E-E5142C2BF475}" destId="{4D70DE60-83D0-4C66-9301-ED9A698E84AE}" srcOrd="2" destOrd="0" parTransId="{A08637E6-62C3-41E6-927A-DB0BFD5990D0}" sibTransId="{75C43883-7BBF-4C31-BDF3-D4B82116B035}"/>
    <dgm:cxn modelId="{59C49832-2BA9-4308-8A29-AF981EA2F2DC}" type="presOf" srcId="{BF5FC7DB-1730-4D5F-B506-B0B6B00E0CF6}" destId="{7A623D88-9F36-4E27-AD9F-BC407DC98FE1}" srcOrd="0" destOrd="1" presId="urn:microsoft.com/office/officeart/2005/8/layout/vList5"/>
    <dgm:cxn modelId="{EEC0F240-3F81-486C-BEF2-8B72DD77E371}" type="presOf" srcId="{4D70DE60-83D0-4C66-9301-ED9A698E84AE}" destId="{7A623D88-9F36-4E27-AD9F-BC407DC98FE1}" srcOrd="0" destOrd="2" presId="urn:microsoft.com/office/officeart/2005/8/layout/vList5"/>
    <dgm:cxn modelId="{6C10B552-D682-4A05-98A0-9DA2076DD67F}" srcId="{5D9969FA-CF74-478D-8248-CBCBC38CFDB9}" destId="{BAE5DCD0-CF45-4075-90A0-04D36B7BCD7E}" srcOrd="1" destOrd="0" parTransId="{70B8067B-86A7-41B3-ACB2-4FB33461A704}" sibTransId="{300C52E5-750C-4041-9087-8F7A0E9A92D9}"/>
    <dgm:cxn modelId="{279B5353-3CCB-4CBF-B97C-52DBED5C1798}" srcId="{43988C2A-FAC3-44FE-A18E-E5142C2BF475}" destId="{BF5FC7DB-1730-4D5F-B506-B0B6B00E0CF6}" srcOrd="1" destOrd="0" parTransId="{DF95B3FD-E7F5-4C9A-9835-79741F8CA6D5}" sibTransId="{84B4443C-BEAE-4BFB-95A0-55928DD53EC2}"/>
    <dgm:cxn modelId="{139A1080-9ECA-4CE7-B5E2-EBD58290AA55}" type="presOf" srcId="{3AEB58EF-E28E-475D-8CD4-BBDAE1AF9E50}" destId="{7A623D88-9F36-4E27-AD9F-BC407DC98FE1}" srcOrd="0" destOrd="3" presId="urn:microsoft.com/office/officeart/2005/8/layout/vList5"/>
    <dgm:cxn modelId="{BE7E5A84-4B7D-41AF-A1CA-90AFF35F2F0B}" srcId="{43988C2A-FAC3-44FE-A18E-E5142C2BF475}" destId="{3AEB58EF-E28E-475D-8CD4-BBDAE1AF9E50}" srcOrd="3" destOrd="0" parTransId="{C6E3CC3B-712A-4F0F-A173-19DC057A0728}" sibTransId="{4A30F181-0565-49B8-8655-BD001419390B}"/>
    <dgm:cxn modelId="{F7674F89-FB4A-49E6-9E2F-2EDDD597704A}" type="presOf" srcId="{E133084E-0B9A-434A-B65C-FB819B4489BF}" destId="{7A623D88-9F36-4E27-AD9F-BC407DC98FE1}" srcOrd="0" destOrd="0" presId="urn:microsoft.com/office/officeart/2005/8/layout/vList5"/>
    <dgm:cxn modelId="{65C4FF93-AC44-4624-90BE-ED82CE469B54}" srcId="{7259877F-136E-42D6-9718-A44F2A9A6B60}" destId="{5D9969FA-CF74-478D-8248-CBCBC38CFDB9}" srcOrd="0" destOrd="0" parTransId="{407B0B5D-484A-4056-B8F3-C505C9322429}" sibTransId="{9B43AE0A-849A-41FC-8958-981151E6D614}"/>
    <dgm:cxn modelId="{BAF47BA2-0B87-4B23-836F-A8C222F6BC1E}" srcId="{5D9969FA-CF74-478D-8248-CBCBC38CFDB9}" destId="{31792DDE-F6E5-47CD-8957-5BE20753986B}" srcOrd="0" destOrd="0" parTransId="{19786772-E796-436A-ACDC-20C95C44C740}" sibTransId="{B81C6F12-E784-477F-A64B-EC7D27D3F22E}"/>
    <dgm:cxn modelId="{59970EAC-E72B-4A7E-B6B5-76A6B505814B}" srcId="{43988C2A-FAC3-44FE-A18E-E5142C2BF475}" destId="{E133084E-0B9A-434A-B65C-FB819B4489BF}" srcOrd="0" destOrd="0" parTransId="{20F26F78-3327-4F9E-BFF2-8CB38A55CFBC}" sibTransId="{40E2B932-3A3E-4A57-A0F9-ADA9F9EE0B0F}"/>
    <dgm:cxn modelId="{50C234DC-AB7A-458B-8CCE-CB4D9231D271}" type="presOf" srcId="{43988C2A-FAC3-44FE-A18E-E5142C2BF475}" destId="{0128D514-4881-40F8-B8A3-6FBA8D86142B}" srcOrd="0" destOrd="0" presId="urn:microsoft.com/office/officeart/2005/8/layout/vList5"/>
    <dgm:cxn modelId="{29C520DD-7194-4DEB-B373-E6AC433367F1}" srcId="{7259877F-136E-42D6-9718-A44F2A9A6B60}" destId="{43988C2A-FAC3-44FE-A18E-E5142C2BF475}" srcOrd="1" destOrd="0" parTransId="{B330B565-EB31-4B7A-A6CE-01C1ED66E750}" sibTransId="{74963AD5-8511-46DF-9852-283ED40DB9F1}"/>
    <dgm:cxn modelId="{A5F5D7E2-FACA-440E-BE88-3D65F9EA1FD9}" type="presOf" srcId="{BAE5DCD0-CF45-4075-90A0-04D36B7BCD7E}" destId="{87B9C94C-BCEF-4ECD-A1F2-707DF0C246B7}" srcOrd="0" destOrd="1" presId="urn:microsoft.com/office/officeart/2005/8/layout/vList5"/>
    <dgm:cxn modelId="{598BA65B-FB79-425C-97ED-44FAB042372C}" type="presParOf" srcId="{A08BFB9E-E932-4DD6-B330-88E7190E4E6C}" destId="{56545104-9E0E-4406-AC68-402231A68CCF}" srcOrd="0" destOrd="0" presId="urn:microsoft.com/office/officeart/2005/8/layout/vList5"/>
    <dgm:cxn modelId="{E288A3B5-ECC7-4182-B044-4F233E0305D8}" type="presParOf" srcId="{56545104-9E0E-4406-AC68-402231A68CCF}" destId="{F561BF45-2FDD-4167-8B6F-BD72C12F05AB}" srcOrd="0" destOrd="0" presId="urn:microsoft.com/office/officeart/2005/8/layout/vList5"/>
    <dgm:cxn modelId="{69CD6239-ACF9-4907-89B9-5B7CF12A48D7}" type="presParOf" srcId="{56545104-9E0E-4406-AC68-402231A68CCF}" destId="{87B9C94C-BCEF-4ECD-A1F2-707DF0C246B7}" srcOrd="1" destOrd="0" presId="urn:microsoft.com/office/officeart/2005/8/layout/vList5"/>
    <dgm:cxn modelId="{7A7E1633-6A10-4A4B-9C60-D99DFC4EFD26}" type="presParOf" srcId="{A08BFB9E-E932-4DD6-B330-88E7190E4E6C}" destId="{DAC08D77-7364-43F2-A9CB-11F3879C236A}" srcOrd="1" destOrd="0" presId="urn:microsoft.com/office/officeart/2005/8/layout/vList5"/>
    <dgm:cxn modelId="{4C0E57D9-191B-43A1-867C-1F7585DE6F99}" type="presParOf" srcId="{A08BFB9E-E932-4DD6-B330-88E7190E4E6C}" destId="{8ABE0B40-5B84-4210-BDFD-68C19D4F7A89}" srcOrd="2" destOrd="0" presId="urn:microsoft.com/office/officeart/2005/8/layout/vList5"/>
    <dgm:cxn modelId="{0A202DBB-6965-4440-BC29-C1FB1914C4FB}" type="presParOf" srcId="{8ABE0B40-5B84-4210-BDFD-68C19D4F7A89}" destId="{0128D514-4881-40F8-B8A3-6FBA8D86142B}" srcOrd="0" destOrd="0" presId="urn:microsoft.com/office/officeart/2005/8/layout/vList5"/>
    <dgm:cxn modelId="{59682E96-96A7-40DA-B9E4-E33D62FA2F9B}" type="presParOf" srcId="{8ABE0B40-5B84-4210-BDFD-68C19D4F7A89}" destId="{7A623D88-9F36-4E27-AD9F-BC407DC98F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16A91D-0330-4BF3-9D5D-10DEBDF944A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F0805A-BA01-436F-B8A2-2F3D0D07B800}">
      <dgm:prSet custT="1"/>
      <dgm:spPr/>
      <dgm:t>
        <a:bodyPr/>
        <a:lstStyle/>
        <a:p>
          <a:pPr>
            <a:defRPr b="1"/>
          </a:pPr>
          <a:r>
            <a:rPr lang="fr-CH" sz="4000" dirty="0"/>
            <a:t>Low-</a:t>
          </a:r>
          <a:r>
            <a:rPr lang="fr-CH" sz="4000" dirty="0" err="1"/>
            <a:t>income</a:t>
          </a:r>
          <a:r>
            <a:rPr lang="fr-CH" sz="4000" dirty="0"/>
            <a:t> countries</a:t>
          </a:r>
          <a:endParaRPr lang="en-US" sz="4000" dirty="0"/>
        </a:p>
      </dgm:t>
    </dgm:pt>
    <dgm:pt modelId="{4CDCE07F-6FC8-45CF-A149-14632B0361B1}" type="parTrans" cxnId="{30DE52C5-F027-468B-AE7A-DA865B30ADED}">
      <dgm:prSet/>
      <dgm:spPr/>
      <dgm:t>
        <a:bodyPr/>
        <a:lstStyle/>
        <a:p>
          <a:endParaRPr lang="en-US"/>
        </a:p>
      </dgm:t>
    </dgm:pt>
    <dgm:pt modelId="{457E9EF2-2349-4B4F-850A-B2EEC11319DF}" type="sibTrans" cxnId="{30DE52C5-F027-468B-AE7A-DA865B30ADED}">
      <dgm:prSet/>
      <dgm:spPr/>
      <dgm:t>
        <a:bodyPr/>
        <a:lstStyle/>
        <a:p>
          <a:endParaRPr lang="en-US"/>
        </a:p>
      </dgm:t>
    </dgm:pt>
    <dgm:pt modelId="{123D2A38-BC37-4515-A2B3-5E7A4F5F9447}">
      <dgm:prSet/>
      <dgm:spPr/>
      <dgm:t>
        <a:bodyPr/>
        <a:lstStyle/>
        <a:p>
          <a:r>
            <a:rPr lang="fr-CH" dirty="0"/>
            <a:t>Online </a:t>
          </a:r>
          <a:r>
            <a:rPr lang="fr-CH" dirty="0" err="1"/>
            <a:t>presence</a:t>
          </a:r>
          <a:r>
            <a:rPr lang="fr-CH" dirty="0"/>
            <a:t> </a:t>
          </a:r>
          <a:r>
            <a:rPr lang="fr-CH" dirty="0" err="1"/>
            <a:t>increases</a:t>
          </a:r>
          <a:r>
            <a:rPr lang="fr-CH" dirty="0"/>
            <a:t> the </a:t>
          </a:r>
          <a:r>
            <a:rPr lang="fr-CH" dirty="0" err="1"/>
            <a:t>probability</a:t>
          </a:r>
          <a:r>
            <a:rPr lang="fr-CH" dirty="0"/>
            <a:t> of </a:t>
          </a:r>
          <a:r>
            <a:rPr lang="fr-CH" dirty="0" err="1"/>
            <a:t>exporting</a:t>
          </a:r>
          <a:r>
            <a:rPr lang="fr-CH" dirty="0"/>
            <a:t> of </a:t>
          </a:r>
          <a:r>
            <a:rPr lang="fr-CH" dirty="0" err="1"/>
            <a:t>firms</a:t>
          </a:r>
          <a:r>
            <a:rPr lang="fr-CH" dirty="0"/>
            <a:t> </a:t>
          </a:r>
          <a:r>
            <a:rPr lang="fr-CH" dirty="0" err="1"/>
            <a:t>from</a:t>
          </a:r>
          <a:r>
            <a:rPr lang="fr-CH" dirty="0"/>
            <a:t> </a:t>
          </a:r>
          <a:r>
            <a:rPr lang="fr-CH" dirty="0" err="1"/>
            <a:t>low-income</a:t>
          </a:r>
          <a:r>
            <a:rPr lang="fr-CH" dirty="0"/>
            <a:t> countries more </a:t>
          </a:r>
          <a:r>
            <a:rPr lang="fr-CH" dirty="0" err="1"/>
            <a:t>than</a:t>
          </a:r>
          <a:r>
            <a:rPr lang="fr-CH" dirty="0"/>
            <a:t> </a:t>
          </a:r>
          <a:r>
            <a:rPr lang="fr-CH" dirty="0" err="1"/>
            <a:t>those</a:t>
          </a:r>
          <a:r>
            <a:rPr lang="fr-CH" dirty="0"/>
            <a:t> of </a:t>
          </a:r>
          <a:r>
            <a:rPr lang="fr-CH" dirty="0" err="1"/>
            <a:t>firms</a:t>
          </a:r>
          <a:r>
            <a:rPr lang="fr-CH" dirty="0"/>
            <a:t> </a:t>
          </a:r>
          <a:r>
            <a:rPr lang="fr-CH" dirty="0" err="1"/>
            <a:t>from</a:t>
          </a:r>
          <a:r>
            <a:rPr lang="fr-CH" dirty="0"/>
            <a:t> </a:t>
          </a:r>
          <a:r>
            <a:rPr lang="fr-CH" dirty="0" err="1"/>
            <a:t>other</a:t>
          </a:r>
          <a:r>
            <a:rPr lang="fr-CH" dirty="0"/>
            <a:t> </a:t>
          </a:r>
          <a:r>
            <a:rPr lang="fr-CH" dirty="0" err="1"/>
            <a:t>income</a:t>
          </a:r>
          <a:r>
            <a:rPr lang="fr-CH" dirty="0"/>
            <a:t> groups</a:t>
          </a:r>
          <a:endParaRPr lang="en-US" dirty="0"/>
        </a:p>
      </dgm:t>
    </dgm:pt>
    <dgm:pt modelId="{D4421EBD-5CF8-4FEB-8973-4854680A7EDF}" type="parTrans" cxnId="{12BE3021-08A7-48E3-94E0-46E696027E84}">
      <dgm:prSet/>
      <dgm:spPr/>
      <dgm:t>
        <a:bodyPr/>
        <a:lstStyle/>
        <a:p>
          <a:endParaRPr lang="en-US"/>
        </a:p>
      </dgm:t>
    </dgm:pt>
    <dgm:pt modelId="{6A2437BF-3AED-4BE6-B957-0624DAF33961}" type="sibTrans" cxnId="{12BE3021-08A7-48E3-94E0-46E696027E84}">
      <dgm:prSet/>
      <dgm:spPr/>
      <dgm:t>
        <a:bodyPr/>
        <a:lstStyle/>
        <a:p>
          <a:endParaRPr lang="en-US"/>
        </a:p>
      </dgm:t>
    </dgm:pt>
    <dgm:pt modelId="{5ED233AF-0D07-49A8-8A55-0902D78F95A2}">
      <dgm:prSet custT="1"/>
      <dgm:spPr/>
      <dgm:t>
        <a:bodyPr/>
        <a:lstStyle/>
        <a:p>
          <a:pPr>
            <a:defRPr b="1"/>
          </a:pPr>
          <a:r>
            <a:rPr lang="fr-CH" sz="4000" dirty="0"/>
            <a:t>Low and middle-</a:t>
          </a:r>
          <a:r>
            <a:rPr lang="fr-CH" sz="4000" dirty="0" err="1"/>
            <a:t>income</a:t>
          </a:r>
          <a:r>
            <a:rPr lang="fr-CH" sz="4000" dirty="0"/>
            <a:t> countries</a:t>
          </a:r>
          <a:endParaRPr lang="en-US" sz="4000" dirty="0"/>
        </a:p>
      </dgm:t>
    </dgm:pt>
    <dgm:pt modelId="{6BC64BAB-52AC-42C5-8177-924CC355539B}" type="parTrans" cxnId="{3500777C-40DF-4A2F-A21F-22CA0E458CB8}">
      <dgm:prSet/>
      <dgm:spPr/>
      <dgm:t>
        <a:bodyPr/>
        <a:lstStyle/>
        <a:p>
          <a:endParaRPr lang="en-US"/>
        </a:p>
      </dgm:t>
    </dgm:pt>
    <dgm:pt modelId="{FB3F27DF-101D-4954-980F-6A88968F781B}" type="sibTrans" cxnId="{3500777C-40DF-4A2F-A21F-22CA0E458CB8}">
      <dgm:prSet/>
      <dgm:spPr/>
      <dgm:t>
        <a:bodyPr/>
        <a:lstStyle/>
        <a:p>
          <a:endParaRPr lang="en-US"/>
        </a:p>
      </dgm:t>
    </dgm:pt>
    <dgm:pt modelId="{CA5BE52A-EBDE-4B58-A6C5-4CEBE4DC08D2}">
      <dgm:prSet/>
      <dgm:spPr/>
      <dgm:t>
        <a:bodyPr/>
        <a:lstStyle/>
        <a:p>
          <a:r>
            <a:rPr lang="en-US" dirty="0"/>
            <a:t>Online presence increases the level of exports of firms from low and middle-income countries more than firms from high-income countries</a:t>
          </a:r>
        </a:p>
      </dgm:t>
    </dgm:pt>
    <dgm:pt modelId="{F398BCC3-B5BB-4EE2-A07C-570ED6944B45}" type="parTrans" cxnId="{FAA0FCE3-0045-4ABE-87CC-450863B8DEA7}">
      <dgm:prSet/>
      <dgm:spPr/>
      <dgm:t>
        <a:bodyPr/>
        <a:lstStyle/>
        <a:p>
          <a:endParaRPr lang="en-US"/>
        </a:p>
      </dgm:t>
    </dgm:pt>
    <dgm:pt modelId="{A95E77E5-997E-4711-9FEE-3A00B83B27EB}" type="sibTrans" cxnId="{FAA0FCE3-0045-4ABE-87CC-450863B8DEA7}">
      <dgm:prSet/>
      <dgm:spPr/>
      <dgm:t>
        <a:bodyPr/>
        <a:lstStyle/>
        <a:p>
          <a:endParaRPr lang="en-US"/>
        </a:p>
      </dgm:t>
    </dgm:pt>
    <dgm:pt modelId="{52FC176F-5A3C-4ADB-96E0-B463B30F7464}" type="pres">
      <dgm:prSet presAssocID="{DE16A91D-0330-4BF3-9D5D-10DEBDF944AB}" presName="Name0" presStyleCnt="0">
        <dgm:presLayoutVars>
          <dgm:dir/>
          <dgm:animLvl val="lvl"/>
          <dgm:resizeHandles val="exact"/>
        </dgm:presLayoutVars>
      </dgm:prSet>
      <dgm:spPr/>
    </dgm:pt>
    <dgm:pt modelId="{D33C9D18-DC54-42C2-A394-65BADDAD0F17}" type="pres">
      <dgm:prSet presAssocID="{FDF0805A-BA01-436F-B8A2-2F3D0D07B800}" presName="linNode" presStyleCnt="0"/>
      <dgm:spPr/>
    </dgm:pt>
    <dgm:pt modelId="{C1A1EE0C-FE3F-492D-ADE5-BC5A10AD108A}" type="pres">
      <dgm:prSet presAssocID="{FDF0805A-BA01-436F-B8A2-2F3D0D07B80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C4143EA-E991-4B31-B2E6-65BAFA2CC13E}" type="pres">
      <dgm:prSet presAssocID="{FDF0805A-BA01-436F-B8A2-2F3D0D07B800}" presName="descendantText" presStyleLbl="alignAccFollowNode1" presStyleIdx="0" presStyleCnt="2">
        <dgm:presLayoutVars>
          <dgm:bulletEnabled val="1"/>
        </dgm:presLayoutVars>
      </dgm:prSet>
      <dgm:spPr/>
    </dgm:pt>
    <dgm:pt modelId="{A8ECFA51-3F0D-4988-8D79-8B032930F0B2}" type="pres">
      <dgm:prSet presAssocID="{457E9EF2-2349-4B4F-850A-B2EEC11319DF}" presName="sp" presStyleCnt="0"/>
      <dgm:spPr/>
    </dgm:pt>
    <dgm:pt modelId="{F6DC724C-643E-4DD7-B57C-41E803BC04F4}" type="pres">
      <dgm:prSet presAssocID="{5ED233AF-0D07-49A8-8A55-0902D78F95A2}" presName="linNode" presStyleCnt="0"/>
      <dgm:spPr/>
    </dgm:pt>
    <dgm:pt modelId="{8D08DAB9-030E-49D0-9C33-FFA06015070B}" type="pres">
      <dgm:prSet presAssocID="{5ED233AF-0D07-49A8-8A55-0902D78F95A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C225C23-B9C8-4A86-812F-01A343C4EDB5}" type="pres">
      <dgm:prSet presAssocID="{5ED233AF-0D07-49A8-8A55-0902D78F95A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43C4001-B766-4C07-AFFE-7770AAD5A25C}" type="presOf" srcId="{CA5BE52A-EBDE-4B58-A6C5-4CEBE4DC08D2}" destId="{9C225C23-B9C8-4A86-812F-01A343C4EDB5}" srcOrd="0" destOrd="0" presId="urn:microsoft.com/office/officeart/2005/8/layout/vList5"/>
    <dgm:cxn modelId="{12BE3021-08A7-48E3-94E0-46E696027E84}" srcId="{FDF0805A-BA01-436F-B8A2-2F3D0D07B800}" destId="{123D2A38-BC37-4515-A2B3-5E7A4F5F9447}" srcOrd="0" destOrd="0" parTransId="{D4421EBD-5CF8-4FEB-8973-4854680A7EDF}" sibTransId="{6A2437BF-3AED-4BE6-B957-0624DAF33961}"/>
    <dgm:cxn modelId="{2AEDB665-3B29-4356-BCF6-64AFC485EBE4}" type="presOf" srcId="{5ED233AF-0D07-49A8-8A55-0902D78F95A2}" destId="{8D08DAB9-030E-49D0-9C33-FFA06015070B}" srcOrd="0" destOrd="0" presId="urn:microsoft.com/office/officeart/2005/8/layout/vList5"/>
    <dgm:cxn modelId="{3EF25A74-F119-4E85-A857-B8CB61DD148E}" type="presOf" srcId="{FDF0805A-BA01-436F-B8A2-2F3D0D07B800}" destId="{C1A1EE0C-FE3F-492D-ADE5-BC5A10AD108A}" srcOrd="0" destOrd="0" presId="urn:microsoft.com/office/officeart/2005/8/layout/vList5"/>
    <dgm:cxn modelId="{18BF217C-86A2-460C-A72A-17C4E7A8F2AA}" type="presOf" srcId="{123D2A38-BC37-4515-A2B3-5E7A4F5F9447}" destId="{9C4143EA-E991-4B31-B2E6-65BAFA2CC13E}" srcOrd="0" destOrd="0" presId="urn:microsoft.com/office/officeart/2005/8/layout/vList5"/>
    <dgm:cxn modelId="{3500777C-40DF-4A2F-A21F-22CA0E458CB8}" srcId="{DE16A91D-0330-4BF3-9D5D-10DEBDF944AB}" destId="{5ED233AF-0D07-49A8-8A55-0902D78F95A2}" srcOrd="1" destOrd="0" parTransId="{6BC64BAB-52AC-42C5-8177-924CC355539B}" sibTransId="{FB3F27DF-101D-4954-980F-6A88968F781B}"/>
    <dgm:cxn modelId="{419331C3-DBE7-4D83-8F3B-4F4E67213AC3}" type="presOf" srcId="{DE16A91D-0330-4BF3-9D5D-10DEBDF944AB}" destId="{52FC176F-5A3C-4ADB-96E0-B463B30F7464}" srcOrd="0" destOrd="0" presId="urn:microsoft.com/office/officeart/2005/8/layout/vList5"/>
    <dgm:cxn modelId="{30DE52C5-F027-468B-AE7A-DA865B30ADED}" srcId="{DE16A91D-0330-4BF3-9D5D-10DEBDF944AB}" destId="{FDF0805A-BA01-436F-B8A2-2F3D0D07B800}" srcOrd="0" destOrd="0" parTransId="{4CDCE07F-6FC8-45CF-A149-14632B0361B1}" sibTransId="{457E9EF2-2349-4B4F-850A-B2EEC11319DF}"/>
    <dgm:cxn modelId="{FAA0FCE3-0045-4ABE-87CC-450863B8DEA7}" srcId="{5ED233AF-0D07-49A8-8A55-0902D78F95A2}" destId="{CA5BE52A-EBDE-4B58-A6C5-4CEBE4DC08D2}" srcOrd="0" destOrd="0" parTransId="{F398BCC3-B5BB-4EE2-A07C-570ED6944B45}" sibTransId="{A95E77E5-997E-4711-9FEE-3A00B83B27EB}"/>
    <dgm:cxn modelId="{C68FA395-D873-4BAD-AF29-4090ECCB4086}" type="presParOf" srcId="{52FC176F-5A3C-4ADB-96E0-B463B30F7464}" destId="{D33C9D18-DC54-42C2-A394-65BADDAD0F17}" srcOrd="0" destOrd="0" presId="urn:microsoft.com/office/officeart/2005/8/layout/vList5"/>
    <dgm:cxn modelId="{2FD69340-1240-4524-90FC-77EA8E03CE71}" type="presParOf" srcId="{D33C9D18-DC54-42C2-A394-65BADDAD0F17}" destId="{C1A1EE0C-FE3F-492D-ADE5-BC5A10AD108A}" srcOrd="0" destOrd="0" presId="urn:microsoft.com/office/officeart/2005/8/layout/vList5"/>
    <dgm:cxn modelId="{734A0B8F-281D-4A4B-AF1C-CAF6A70E5305}" type="presParOf" srcId="{D33C9D18-DC54-42C2-A394-65BADDAD0F17}" destId="{9C4143EA-E991-4B31-B2E6-65BAFA2CC13E}" srcOrd="1" destOrd="0" presId="urn:microsoft.com/office/officeart/2005/8/layout/vList5"/>
    <dgm:cxn modelId="{7D17042A-CD32-4C74-AE6D-55D83D165BCF}" type="presParOf" srcId="{52FC176F-5A3C-4ADB-96E0-B463B30F7464}" destId="{A8ECFA51-3F0D-4988-8D79-8B032930F0B2}" srcOrd="1" destOrd="0" presId="urn:microsoft.com/office/officeart/2005/8/layout/vList5"/>
    <dgm:cxn modelId="{9B74EC51-2F4B-4CE0-B11D-AAE5F83D09AC}" type="presParOf" srcId="{52FC176F-5A3C-4ADB-96E0-B463B30F7464}" destId="{F6DC724C-643E-4DD7-B57C-41E803BC04F4}" srcOrd="2" destOrd="0" presId="urn:microsoft.com/office/officeart/2005/8/layout/vList5"/>
    <dgm:cxn modelId="{7EDBEF1B-3F72-4C67-8984-10550D475EE5}" type="presParOf" srcId="{F6DC724C-643E-4DD7-B57C-41E803BC04F4}" destId="{8D08DAB9-030E-49D0-9C33-FFA06015070B}" srcOrd="0" destOrd="0" presId="urn:microsoft.com/office/officeart/2005/8/layout/vList5"/>
    <dgm:cxn modelId="{6B656CD1-E4F0-47D8-B924-E6B26A43B13F}" type="presParOf" srcId="{F6DC724C-643E-4DD7-B57C-41E803BC04F4}" destId="{9C225C23-B9C8-4A86-812F-01A343C4ED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59877F-136E-42D6-9718-A44F2A9A6B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9969FA-CF74-478D-8248-CBCBC38CFDB9}">
      <dgm:prSet/>
      <dgm:spPr/>
      <dgm:t>
        <a:bodyPr/>
        <a:lstStyle/>
        <a:p>
          <a:r>
            <a:rPr lang="fr-CH" b="1" dirty="0"/>
            <a:t>Entry to export </a:t>
          </a:r>
          <a:r>
            <a:rPr lang="fr-CH" b="1" dirty="0" err="1"/>
            <a:t>markets</a:t>
          </a:r>
          <a:endParaRPr lang="en-US" b="1" dirty="0"/>
        </a:p>
      </dgm:t>
    </dgm:pt>
    <dgm:pt modelId="{407B0B5D-484A-4056-B8F3-C505C9322429}" type="parTrans" cxnId="{65C4FF93-AC44-4624-90BE-ED82CE469B54}">
      <dgm:prSet/>
      <dgm:spPr/>
      <dgm:t>
        <a:bodyPr/>
        <a:lstStyle/>
        <a:p>
          <a:endParaRPr lang="en-US"/>
        </a:p>
      </dgm:t>
    </dgm:pt>
    <dgm:pt modelId="{9B43AE0A-849A-41FC-8958-981151E6D614}" type="sibTrans" cxnId="{65C4FF93-AC44-4624-90BE-ED82CE469B54}">
      <dgm:prSet/>
      <dgm:spPr/>
      <dgm:t>
        <a:bodyPr/>
        <a:lstStyle/>
        <a:p>
          <a:endParaRPr lang="en-US"/>
        </a:p>
      </dgm:t>
    </dgm:pt>
    <dgm:pt modelId="{31792DDE-F6E5-47CD-8957-5BE20753986B}">
      <dgm:prSet custT="1"/>
      <dgm:spPr/>
      <dgm:t>
        <a:bodyPr/>
        <a:lstStyle/>
        <a:p>
          <a:r>
            <a:rPr lang="en-US" sz="2800" dirty="0"/>
            <a:t>Online presence increases the probability of exporting of firms from Latin America &amp; Caribbean, Middle East &amp; North Africa and South Asia more than firms from other regions</a:t>
          </a:r>
        </a:p>
      </dgm:t>
    </dgm:pt>
    <dgm:pt modelId="{19786772-E796-436A-ACDC-20C95C44C740}" type="parTrans" cxnId="{BAF47BA2-0B87-4B23-836F-A8C222F6BC1E}">
      <dgm:prSet/>
      <dgm:spPr/>
      <dgm:t>
        <a:bodyPr/>
        <a:lstStyle/>
        <a:p>
          <a:endParaRPr lang="en-US"/>
        </a:p>
      </dgm:t>
    </dgm:pt>
    <dgm:pt modelId="{B81C6F12-E784-477F-A64B-EC7D27D3F22E}" type="sibTrans" cxnId="{BAF47BA2-0B87-4B23-836F-A8C222F6BC1E}">
      <dgm:prSet/>
      <dgm:spPr/>
      <dgm:t>
        <a:bodyPr/>
        <a:lstStyle/>
        <a:p>
          <a:endParaRPr lang="en-US"/>
        </a:p>
      </dgm:t>
    </dgm:pt>
    <dgm:pt modelId="{43988C2A-FAC3-44FE-A18E-E5142C2BF475}">
      <dgm:prSet/>
      <dgm:spPr/>
      <dgm:t>
        <a:bodyPr/>
        <a:lstStyle/>
        <a:p>
          <a:r>
            <a:rPr lang="fr-CH" b="1" dirty="0" err="1"/>
            <a:t>Level</a:t>
          </a:r>
          <a:r>
            <a:rPr lang="fr-CH" b="1" dirty="0"/>
            <a:t> of exports</a:t>
          </a:r>
          <a:endParaRPr lang="en-US" b="1" dirty="0"/>
        </a:p>
      </dgm:t>
    </dgm:pt>
    <dgm:pt modelId="{B330B565-EB31-4B7A-A6CE-01C1ED66E750}" type="parTrans" cxnId="{29C520DD-7194-4DEB-B373-E6AC433367F1}">
      <dgm:prSet/>
      <dgm:spPr/>
      <dgm:t>
        <a:bodyPr/>
        <a:lstStyle/>
        <a:p>
          <a:endParaRPr lang="en-US"/>
        </a:p>
      </dgm:t>
    </dgm:pt>
    <dgm:pt modelId="{74963AD5-8511-46DF-9852-283ED40DB9F1}" type="sibTrans" cxnId="{29C520DD-7194-4DEB-B373-E6AC433367F1}">
      <dgm:prSet/>
      <dgm:spPr/>
      <dgm:t>
        <a:bodyPr/>
        <a:lstStyle/>
        <a:p>
          <a:endParaRPr lang="en-US"/>
        </a:p>
      </dgm:t>
    </dgm:pt>
    <dgm:pt modelId="{E133084E-0B9A-434A-B65C-FB819B4489BF}">
      <dgm:prSet/>
      <dgm:spPr/>
      <dgm:t>
        <a:bodyPr/>
        <a:lstStyle/>
        <a:p>
          <a:r>
            <a:rPr lang="en-US" dirty="0"/>
            <a:t>Online presence increases the level of exports of firms from Africa and Latin America &amp; Caribbean  more than those from other regions</a:t>
          </a:r>
        </a:p>
      </dgm:t>
    </dgm:pt>
    <dgm:pt modelId="{20F26F78-3327-4F9E-BFF2-8CB38A55CFBC}" type="parTrans" cxnId="{59970EAC-E72B-4A7E-B6B5-76A6B505814B}">
      <dgm:prSet/>
      <dgm:spPr/>
      <dgm:t>
        <a:bodyPr/>
        <a:lstStyle/>
        <a:p>
          <a:endParaRPr lang="en-US"/>
        </a:p>
      </dgm:t>
    </dgm:pt>
    <dgm:pt modelId="{40E2B932-3A3E-4A57-A0F9-ADA9F9EE0B0F}" type="sibTrans" cxnId="{59970EAC-E72B-4A7E-B6B5-76A6B505814B}">
      <dgm:prSet/>
      <dgm:spPr/>
      <dgm:t>
        <a:bodyPr/>
        <a:lstStyle/>
        <a:p>
          <a:endParaRPr lang="en-US"/>
        </a:p>
      </dgm:t>
    </dgm:pt>
    <dgm:pt modelId="{A08BFB9E-E932-4DD6-B330-88E7190E4E6C}" type="pres">
      <dgm:prSet presAssocID="{7259877F-136E-42D6-9718-A44F2A9A6B60}" presName="Name0" presStyleCnt="0">
        <dgm:presLayoutVars>
          <dgm:dir/>
          <dgm:animLvl val="lvl"/>
          <dgm:resizeHandles val="exact"/>
        </dgm:presLayoutVars>
      </dgm:prSet>
      <dgm:spPr/>
    </dgm:pt>
    <dgm:pt modelId="{56545104-9E0E-4406-AC68-402231A68CCF}" type="pres">
      <dgm:prSet presAssocID="{5D9969FA-CF74-478D-8248-CBCBC38CFDB9}" presName="linNode" presStyleCnt="0"/>
      <dgm:spPr/>
    </dgm:pt>
    <dgm:pt modelId="{F561BF45-2FDD-4167-8B6F-BD72C12F05AB}" type="pres">
      <dgm:prSet presAssocID="{5D9969FA-CF74-478D-8248-CBCBC38CFD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7B9C94C-BCEF-4ECD-A1F2-707DF0C246B7}" type="pres">
      <dgm:prSet presAssocID="{5D9969FA-CF74-478D-8248-CBCBC38CFDB9}" presName="descendantText" presStyleLbl="alignAccFollowNode1" presStyleIdx="0" presStyleCnt="2">
        <dgm:presLayoutVars>
          <dgm:bulletEnabled val="1"/>
        </dgm:presLayoutVars>
      </dgm:prSet>
      <dgm:spPr/>
    </dgm:pt>
    <dgm:pt modelId="{DAC08D77-7364-43F2-A9CB-11F3879C236A}" type="pres">
      <dgm:prSet presAssocID="{9B43AE0A-849A-41FC-8958-981151E6D614}" presName="sp" presStyleCnt="0"/>
      <dgm:spPr/>
    </dgm:pt>
    <dgm:pt modelId="{8ABE0B40-5B84-4210-BDFD-68C19D4F7A89}" type="pres">
      <dgm:prSet presAssocID="{43988C2A-FAC3-44FE-A18E-E5142C2BF475}" presName="linNode" presStyleCnt="0"/>
      <dgm:spPr/>
    </dgm:pt>
    <dgm:pt modelId="{0128D514-4881-40F8-B8A3-6FBA8D86142B}" type="pres">
      <dgm:prSet presAssocID="{43988C2A-FAC3-44FE-A18E-E5142C2BF47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A623D88-9F36-4E27-AD9F-BC407DC98FE1}" type="pres">
      <dgm:prSet presAssocID="{43988C2A-FAC3-44FE-A18E-E5142C2BF47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8391006-B6FE-43E5-8E29-FECE7344AFDD}" type="presOf" srcId="{5D9969FA-CF74-478D-8248-CBCBC38CFDB9}" destId="{F561BF45-2FDD-4167-8B6F-BD72C12F05AB}" srcOrd="0" destOrd="0" presId="urn:microsoft.com/office/officeart/2005/8/layout/vList5"/>
    <dgm:cxn modelId="{AAC94817-48C4-4743-A1E6-05195E7208F4}" type="presOf" srcId="{31792DDE-F6E5-47CD-8957-5BE20753986B}" destId="{87B9C94C-BCEF-4ECD-A1F2-707DF0C246B7}" srcOrd="0" destOrd="0" presId="urn:microsoft.com/office/officeart/2005/8/layout/vList5"/>
    <dgm:cxn modelId="{92079B18-F0DE-4185-937E-EF18E59186D7}" type="presOf" srcId="{7259877F-136E-42D6-9718-A44F2A9A6B60}" destId="{A08BFB9E-E932-4DD6-B330-88E7190E4E6C}" srcOrd="0" destOrd="0" presId="urn:microsoft.com/office/officeart/2005/8/layout/vList5"/>
    <dgm:cxn modelId="{F7674F89-FB4A-49E6-9E2F-2EDDD597704A}" type="presOf" srcId="{E133084E-0B9A-434A-B65C-FB819B4489BF}" destId="{7A623D88-9F36-4E27-AD9F-BC407DC98FE1}" srcOrd="0" destOrd="0" presId="urn:microsoft.com/office/officeart/2005/8/layout/vList5"/>
    <dgm:cxn modelId="{65C4FF93-AC44-4624-90BE-ED82CE469B54}" srcId="{7259877F-136E-42D6-9718-A44F2A9A6B60}" destId="{5D9969FA-CF74-478D-8248-CBCBC38CFDB9}" srcOrd="0" destOrd="0" parTransId="{407B0B5D-484A-4056-B8F3-C505C9322429}" sibTransId="{9B43AE0A-849A-41FC-8958-981151E6D614}"/>
    <dgm:cxn modelId="{BAF47BA2-0B87-4B23-836F-A8C222F6BC1E}" srcId="{5D9969FA-CF74-478D-8248-CBCBC38CFDB9}" destId="{31792DDE-F6E5-47CD-8957-5BE20753986B}" srcOrd="0" destOrd="0" parTransId="{19786772-E796-436A-ACDC-20C95C44C740}" sibTransId="{B81C6F12-E784-477F-A64B-EC7D27D3F22E}"/>
    <dgm:cxn modelId="{59970EAC-E72B-4A7E-B6B5-76A6B505814B}" srcId="{43988C2A-FAC3-44FE-A18E-E5142C2BF475}" destId="{E133084E-0B9A-434A-B65C-FB819B4489BF}" srcOrd="0" destOrd="0" parTransId="{20F26F78-3327-4F9E-BFF2-8CB38A55CFBC}" sibTransId="{40E2B932-3A3E-4A57-A0F9-ADA9F9EE0B0F}"/>
    <dgm:cxn modelId="{50C234DC-AB7A-458B-8CCE-CB4D9231D271}" type="presOf" srcId="{43988C2A-FAC3-44FE-A18E-E5142C2BF475}" destId="{0128D514-4881-40F8-B8A3-6FBA8D86142B}" srcOrd="0" destOrd="0" presId="urn:microsoft.com/office/officeart/2005/8/layout/vList5"/>
    <dgm:cxn modelId="{29C520DD-7194-4DEB-B373-E6AC433367F1}" srcId="{7259877F-136E-42D6-9718-A44F2A9A6B60}" destId="{43988C2A-FAC3-44FE-A18E-E5142C2BF475}" srcOrd="1" destOrd="0" parTransId="{B330B565-EB31-4B7A-A6CE-01C1ED66E750}" sibTransId="{74963AD5-8511-46DF-9852-283ED40DB9F1}"/>
    <dgm:cxn modelId="{598BA65B-FB79-425C-97ED-44FAB042372C}" type="presParOf" srcId="{A08BFB9E-E932-4DD6-B330-88E7190E4E6C}" destId="{56545104-9E0E-4406-AC68-402231A68CCF}" srcOrd="0" destOrd="0" presId="urn:microsoft.com/office/officeart/2005/8/layout/vList5"/>
    <dgm:cxn modelId="{E288A3B5-ECC7-4182-B044-4F233E0305D8}" type="presParOf" srcId="{56545104-9E0E-4406-AC68-402231A68CCF}" destId="{F561BF45-2FDD-4167-8B6F-BD72C12F05AB}" srcOrd="0" destOrd="0" presId="urn:microsoft.com/office/officeart/2005/8/layout/vList5"/>
    <dgm:cxn modelId="{69CD6239-ACF9-4907-89B9-5B7CF12A48D7}" type="presParOf" srcId="{56545104-9E0E-4406-AC68-402231A68CCF}" destId="{87B9C94C-BCEF-4ECD-A1F2-707DF0C246B7}" srcOrd="1" destOrd="0" presId="urn:microsoft.com/office/officeart/2005/8/layout/vList5"/>
    <dgm:cxn modelId="{7A7E1633-6A10-4A4B-9C60-D99DFC4EFD26}" type="presParOf" srcId="{A08BFB9E-E932-4DD6-B330-88E7190E4E6C}" destId="{DAC08D77-7364-43F2-A9CB-11F3879C236A}" srcOrd="1" destOrd="0" presId="urn:microsoft.com/office/officeart/2005/8/layout/vList5"/>
    <dgm:cxn modelId="{4C0E57D9-191B-43A1-867C-1F7585DE6F99}" type="presParOf" srcId="{A08BFB9E-E932-4DD6-B330-88E7190E4E6C}" destId="{8ABE0B40-5B84-4210-BDFD-68C19D4F7A89}" srcOrd="2" destOrd="0" presId="urn:microsoft.com/office/officeart/2005/8/layout/vList5"/>
    <dgm:cxn modelId="{0A202DBB-6965-4440-BC29-C1FB1914C4FB}" type="presParOf" srcId="{8ABE0B40-5B84-4210-BDFD-68C19D4F7A89}" destId="{0128D514-4881-40F8-B8A3-6FBA8D86142B}" srcOrd="0" destOrd="0" presId="urn:microsoft.com/office/officeart/2005/8/layout/vList5"/>
    <dgm:cxn modelId="{59682E96-96A7-40DA-B9E4-E33D62FA2F9B}" type="presParOf" srcId="{8ABE0B40-5B84-4210-BDFD-68C19D4F7A89}" destId="{7A623D88-9F36-4E27-AD9F-BC407DC98F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59877F-136E-42D6-9718-A44F2A9A6B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9969FA-CF74-478D-8248-CBCBC38CFDB9}">
      <dgm:prSet custT="1"/>
      <dgm:spPr/>
      <dgm:t>
        <a:bodyPr/>
        <a:lstStyle/>
        <a:p>
          <a:pPr algn="l"/>
          <a:r>
            <a:rPr lang="en-US" sz="3600" b="1" dirty="0"/>
            <a:t>Most SMES are not exporters</a:t>
          </a:r>
        </a:p>
      </dgm:t>
    </dgm:pt>
    <dgm:pt modelId="{407B0B5D-484A-4056-B8F3-C505C9322429}" type="parTrans" cxnId="{65C4FF93-AC44-4624-90BE-ED82CE469B54}">
      <dgm:prSet/>
      <dgm:spPr/>
      <dgm:t>
        <a:bodyPr/>
        <a:lstStyle/>
        <a:p>
          <a:endParaRPr lang="en-US"/>
        </a:p>
      </dgm:t>
    </dgm:pt>
    <dgm:pt modelId="{9B43AE0A-849A-41FC-8958-981151E6D614}" type="sibTrans" cxnId="{65C4FF93-AC44-4624-90BE-ED82CE469B54}">
      <dgm:prSet/>
      <dgm:spPr/>
      <dgm:t>
        <a:bodyPr/>
        <a:lstStyle/>
        <a:p>
          <a:endParaRPr lang="en-US"/>
        </a:p>
      </dgm:t>
    </dgm:pt>
    <dgm:pt modelId="{31792DDE-F6E5-47CD-8957-5BE20753986B}">
      <dgm:prSet custT="1"/>
      <dgm:spPr/>
      <dgm:t>
        <a:bodyPr/>
        <a:lstStyle/>
        <a:p>
          <a:r>
            <a:rPr lang="en-US" sz="3200" dirty="0"/>
            <a:t>As we observed in the survey data, only a small proportion of SMEs export</a:t>
          </a:r>
        </a:p>
      </dgm:t>
    </dgm:pt>
    <dgm:pt modelId="{19786772-E796-436A-ACDC-20C95C44C740}" type="parTrans" cxnId="{BAF47BA2-0B87-4B23-836F-A8C222F6BC1E}">
      <dgm:prSet/>
      <dgm:spPr/>
      <dgm:t>
        <a:bodyPr/>
        <a:lstStyle/>
        <a:p>
          <a:endParaRPr lang="en-US"/>
        </a:p>
      </dgm:t>
    </dgm:pt>
    <dgm:pt modelId="{B81C6F12-E784-477F-A64B-EC7D27D3F22E}" type="sibTrans" cxnId="{BAF47BA2-0B87-4B23-836F-A8C222F6BC1E}">
      <dgm:prSet/>
      <dgm:spPr/>
      <dgm:t>
        <a:bodyPr/>
        <a:lstStyle/>
        <a:p>
          <a:endParaRPr lang="en-US"/>
        </a:p>
      </dgm:t>
    </dgm:pt>
    <dgm:pt modelId="{BF5FC7DB-1730-4D5F-B506-B0B6B00E0CF6}">
      <dgm:prSet custT="1"/>
      <dgm:spPr/>
      <dgm:t>
        <a:bodyPr/>
        <a:lstStyle/>
        <a:p>
          <a:pPr algn="just"/>
          <a:r>
            <a:rPr lang="en-GB" sz="3600" b="1" dirty="0"/>
            <a:t>Entry to export markets</a:t>
          </a:r>
        </a:p>
      </dgm:t>
    </dgm:pt>
    <dgm:pt modelId="{DF95B3FD-E7F5-4C9A-9835-79741F8CA6D5}" type="parTrans" cxnId="{279B5353-3CCB-4CBF-B97C-52DBED5C1798}">
      <dgm:prSet/>
      <dgm:spPr/>
      <dgm:t>
        <a:bodyPr/>
        <a:lstStyle/>
        <a:p>
          <a:endParaRPr lang="en-GB"/>
        </a:p>
      </dgm:t>
    </dgm:pt>
    <dgm:pt modelId="{84B4443C-BEAE-4BFB-95A0-55928DD53EC2}" type="sibTrans" cxnId="{279B5353-3CCB-4CBF-B97C-52DBED5C1798}">
      <dgm:prSet/>
      <dgm:spPr/>
      <dgm:t>
        <a:bodyPr/>
        <a:lstStyle/>
        <a:p>
          <a:endParaRPr lang="en-GB"/>
        </a:p>
      </dgm:t>
    </dgm:pt>
    <dgm:pt modelId="{3AEB58EF-E28E-475D-8CD4-BBDAE1AF9E50}">
      <dgm:prSet custT="1"/>
      <dgm:spPr/>
      <dgm:t>
        <a:bodyPr/>
        <a:lstStyle/>
        <a:p>
          <a:pPr algn="l"/>
          <a:r>
            <a:rPr lang="en-GB" sz="3200" dirty="0"/>
            <a:t>Online presence increases the probability that SMEs are able to enter foreign markets</a:t>
          </a:r>
        </a:p>
      </dgm:t>
    </dgm:pt>
    <dgm:pt modelId="{C6E3CC3B-712A-4F0F-A173-19DC057A0728}" type="parTrans" cxnId="{BE7E5A84-4B7D-41AF-A1CA-90AFF35F2F0B}">
      <dgm:prSet/>
      <dgm:spPr/>
      <dgm:t>
        <a:bodyPr/>
        <a:lstStyle/>
        <a:p>
          <a:endParaRPr lang="en-GB"/>
        </a:p>
      </dgm:t>
    </dgm:pt>
    <dgm:pt modelId="{4A30F181-0565-49B8-8655-BD001419390B}" type="sibTrans" cxnId="{BE7E5A84-4B7D-41AF-A1CA-90AFF35F2F0B}">
      <dgm:prSet/>
      <dgm:spPr/>
      <dgm:t>
        <a:bodyPr/>
        <a:lstStyle/>
        <a:p>
          <a:endParaRPr lang="en-GB"/>
        </a:p>
      </dgm:t>
    </dgm:pt>
    <dgm:pt modelId="{AF195773-98A3-47B4-A8E4-2FE86C821803}">
      <dgm:prSet custT="1"/>
      <dgm:spPr/>
      <dgm:t>
        <a:bodyPr/>
        <a:lstStyle/>
        <a:p>
          <a:r>
            <a:rPr lang="en-US" sz="3600" b="1" dirty="0"/>
            <a:t>Level of exports</a:t>
          </a:r>
        </a:p>
      </dgm:t>
    </dgm:pt>
    <dgm:pt modelId="{5027DE79-DE49-47F0-854B-58823A4A5D9C}" type="parTrans" cxnId="{3526F648-4147-47A3-B2FF-559D89762DA8}">
      <dgm:prSet/>
      <dgm:spPr/>
      <dgm:t>
        <a:bodyPr/>
        <a:lstStyle/>
        <a:p>
          <a:endParaRPr lang="en-GB"/>
        </a:p>
      </dgm:t>
    </dgm:pt>
    <dgm:pt modelId="{7463A80A-D92B-4B2E-9B4A-DB5FA33EFC27}" type="sibTrans" cxnId="{3526F648-4147-47A3-B2FF-559D89762DA8}">
      <dgm:prSet/>
      <dgm:spPr/>
      <dgm:t>
        <a:bodyPr/>
        <a:lstStyle/>
        <a:p>
          <a:endParaRPr lang="en-GB"/>
        </a:p>
      </dgm:t>
    </dgm:pt>
    <dgm:pt modelId="{D7D7D26A-E4A1-46F4-BA4F-C90A34067B37}">
      <dgm:prSet custT="1"/>
      <dgm:spPr/>
      <dgm:t>
        <a:bodyPr/>
        <a:lstStyle/>
        <a:p>
          <a:r>
            <a:rPr lang="en-US" sz="3200" dirty="0"/>
            <a:t>Online presence increases the level of SMEs’ exports</a:t>
          </a:r>
          <a:endParaRPr lang="en-GB" sz="3200" dirty="0"/>
        </a:p>
      </dgm:t>
    </dgm:pt>
    <dgm:pt modelId="{2CC70924-6E6B-4DD3-A622-F35140D469A0}" type="parTrans" cxnId="{9503D44E-3E64-4A26-A03E-5C553BB344D9}">
      <dgm:prSet/>
      <dgm:spPr/>
      <dgm:t>
        <a:bodyPr/>
        <a:lstStyle/>
        <a:p>
          <a:endParaRPr lang="en-GB"/>
        </a:p>
      </dgm:t>
    </dgm:pt>
    <dgm:pt modelId="{B5EF5438-4677-43D3-8241-696D1BF5244D}" type="sibTrans" cxnId="{9503D44E-3E64-4A26-A03E-5C553BB344D9}">
      <dgm:prSet/>
      <dgm:spPr/>
      <dgm:t>
        <a:bodyPr/>
        <a:lstStyle/>
        <a:p>
          <a:endParaRPr lang="en-GB"/>
        </a:p>
      </dgm:t>
    </dgm:pt>
    <dgm:pt modelId="{ADE37E9E-7107-4E3F-BC7F-794BC476BC6A}">
      <dgm:prSet custT="1"/>
      <dgm:spPr/>
      <dgm:t>
        <a:bodyPr/>
        <a:lstStyle/>
        <a:p>
          <a:endParaRPr lang="en-GB" sz="3200" dirty="0"/>
        </a:p>
      </dgm:t>
    </dgm:pt>
    <dgm:pt modelId="{84D3F421-2027-4113-B478-1F7F36CE8839}" type="parTrans" cxnId="{3ED1C3A8-E914-4B5D-B4E1-D8C6ADE5A4E9}">
      <dgm:prSet/>
      <dgm:spPr/>
      <dgm:t>
        <a:bodyPr/>
        <a:lstStyle/>
        <a:p>
          <a:endParaRPr lang="en-GB"/>
        </a:p>
      </dgm:t>
    </dgm:pt>
    <dgm:pt modelId="{15BFBCA5-6EF6-440F-A96C-CC705F8A55ED}" type="sibTrans" cxnId="{3ED1C3A8-E914-4B5D-B4E1-D8C6ADE5A4E9}">
      <dgm:prSet/>
      <dgm:spPr/>
      <dgm:t>
        <a:bodyPr/>
        <a:lstStyle/>
        <a:p>
          <a:endParaRPr lang="en-GB"/>
        </a:p>
      </dgm:t>
    </dgm:pt>
    <dgm:pt modelId="{A08BFB9E-E932-4DD6-B330-88E7190E4E6C}" type="pres">
      <dgm:prSet presAssocID="{7259877F-136E-42D6-9718-A44F2A9A6B60}" presName="Name0" presStyleCnt="0">
        <dgm:presLayoutVars>
          <dgm:dir/>
          <dgm:animLvl val="lvl"/>
          <dgm:resizeHandles val="exact"/>
        </dgm:presLayoutVars>
      </dgm:prSet>
      <dgm:spPr/>
    </dgm:pt>
    <dgm:pt modelId="{56545104-9E0E-4406-AC68-402231A68CCF}" type="pres">
      <dgm:prSet presAssocID="{5D9969FA-CF74-478D-8248-CBCBC38CFDB9}" presName="linNode" presStyleCnt="0"/>
      <dgm:spPr/>
    </dgm:pt>
    <dgm:pt modelId="{F561BF45-2FDD-4167-8B6F-BD72C12F05AB}" type="pres">
      <dgm:prSet presAssocID="{5D9969FA-CF74-478D-8248-CBCBC38CFDB9}" presName="parentText" presStyleLbl="node1" presStyleIdx="0" presStyleCnt="3" custScaleX="97939" custScaleY="41695" custLinFactNeighborX="-1348" custLinFactNeighborY="3135">
        <dgm:presLayoutVars>
          <dgm:chMax val="1"/>
          <dgm:bulletEnabled val="1"/>
        </dgm:presLayoutVars>
      </dgm:prSet>
      <dgm:spPr/>
    </dgm:pt>
    <dgm:pt modelId="{87B9C94C-BCEF-4ECD-A1F2-707DF0C246B7}" type="pres">
      <dgm:prSet presAssocID="{5D9969FA-CF74-478D-8248-CBCBC38CFDB9}" presName="descendantText" presStyleLbl="alignAccFollowNode1" presStyleIdx="0" presStyleCnt="3" custScaleX="96547" custScaleY="42177" custLinFactNeighborX="-2647" custLinFactNeighborY="3540">
        <dgm:presLayoutVars>
          <dgm:bulletEnabled val="1"/>
        </dgm:presLayoutVars>
      </dgm:prSet>
      <dgm:spPr/>
    </dgm:pt>
    <dgm:pt modelId="{DAC08D77-7364-43F2-A9CB-11F3879C236A}" type="pres">
      <dgm:prSet presAssocID="{9B43AE0A-849A-41FC-8958-981151E6D614}" presName="sp" presStyleCnt="0"/>
      <dgm:spPr/>
    </dgm:pt>
    <dgm:pt modelId="{ECF5AEE7-F4FE-4E57-B42F-B8E2BB5CAC5F}" type="pres">
      <dgm:prSet presAssocID="{BF5FC7DB-1730-4D5F-B506-B0B6B00E0CF6}" presName="linNode" presStyleCnt="0"/>
      <dgm:spPr/>
    </dgm:pt>
    <dgm:pt modelId="{8BCEA608-DD95-4A2E-98F6-7F2BF65C4BAF}" type="pres">
      <dgm:prSet presAssocID="{BF5FC7DB-1730-4D5F-B506-B0B6B00E0CF6}" presName="parentText" presStyleLbl="node1" presStyleIdx="1" presStyleCnt="3" custScaleX="101725" custScaleY="37277" custLinFactNeighborX="171" custLinFactNeighborY="977">
        <dgm:presLayoutVars>
          <dgm:chMax val="1"/>
          <dgm:bulletEnabled val="1"/>
        </dgm:presLayoutVars>
      </dgm:prSet>
      <dgm:spPr/>
    </dgm:pt>
    <dgm:pt modelId="{E0A32614-AB1F-4092-8F83-E254DEBCE4DC}" type="pres">
      <dgm:prSet presAssocID="{BF5FC7DB-1730-4D5F-B506-B0B6B00E0CF6}" presName="descendantText" presStyleLbl="alignAccFollowNode1" presStyleIdx="1" presStyleCnt="3" custScaleX="93401" custScaleY="40029" custLinFactNeighborX="304" custLinFactNeighborY="1372">
        <dgm:presLayoutVars>
          <dgm:bulletEnabled val="1"/>
        </dgm:presLayoutVars>
      </dgm:prSet>
      <dgm:spPr/>
    </dgm:pt>
    <dgm:pt modelId="{069EAF18-BE2F-46C1-9CB0-542265CE9040}" type="pres">
      <dgm:prSet presAssocID="{84B4443C-BEAE-4BFB-95A0-55928DD53EC2}" presName="sp" presStyleCnt="0"/>
      <dgm:spPr/>
    </dgm:pt>
    <dgm:pt modelId="{7BDF89D0-0A8A-41DA-BBB7-EBDBC3385344}" type="pres">
      <dgm:prSet presAssocID="{AF195773-98A3-47B4-A8E4-2FE86C821803}" presName="linNode" presStyleCnt="0"/>
      <dgm:spPr/>
    </dgm:pt>
    <dgm:pt modelId="{60FD0C59-E83C-42AA-A958-B61F8C62710C}" type="pres">
      <dgm:prSet presAssocID="{AF195773-98A3-47B4-A8E4-2FE86C821803}" presName="parentText" presStyleLbl="node1" presStyleIdx="2" presStyleCnt="3" custScaleX="92070" custScaleY="42911">
        <dgm:presLayoutVars>
          <dgm:chMax val="1"/>
          <dgm:bulletEnabled val="1"/>
        </dgm:presLayoutVars>
      </dgm:prSet>
      <dgm:spPr/>
    </dgm:pt>
    <dgm:pt modelId="{24DE6C1E-9F51-40D6-A590-3D7989D7053A}" type="pres">
      <dgm:prSet presAssocID="{AF195773-98A3-47B4-A8E4-2FE86C821803}" presName="descendantText" presStyleLbl="alignAccFollowNode1" presStyleIdx="2" presStyleCnt="3" custScaleX="96077" custScaleY="41836">
        <dgm:presLayoutVars>
          <dgm:bulletEnabled val="1"/>
        </dgm:presLayoutVars>
      </dgm:prSet>
      <dgm:spPr/>
    </dgm:pt>
  </dgm:ptLst>
  <dgm:cxnLst>
    <dgm:cxn modelId="{B8391006-B6FE-43E5-8E29-FECE7344AFDD}" type="presOf" srcId="{5D9969FA-CF74-478D-8248-CBCBC38CFDB9}" destId="{F561BF45-2FDD-4167-8B6F-BD72C12F05AB}" srcOrd="0" destOrd="0" presId="urn:microsoft.com/office/officeart/2005/8/layout/vList5"/>
    <dgm:cxn modelId="{40657C0D-1DD6-4D51-B8FB-999AD5E48EE6}" type="presOf" srcId="{AF195773-98A3-47B4-A8E4-2FE86C821803}" destId="{60FD0C59-E83C-42AA-A958-B61F8C62710C}" srcOrd="0" destOrd="0" presId="urn:microsoft.com/office/officeart/2005/8/layout/vList5"/>
    <dgm:cxn modelId="{AAC94817-48C4-4743-A1E6-05195E7208F4}" type="presOf" srcId="{31792DDE-F6E5-47CD-8957-5BE20753986B}" destId="{87B9C94C-BCEF-4ECD-A1F2-707DF0C246B7}" srcOrd="0" destOrd="0" presId="urn:microsoft.com/office/officeart/2005/8/layout/vList5"/>
    <dgm:cxn modelId="{92079B18-F0DE-4185-937E-EF18E59186D7}" type="presOf" srcId="{7259877F-136E-42D6-9718-A44F2A9A6B60}" destId="{A08BFB9E-E932-4DD6-B330-88E7190E4E6C}" srcOrd="0" destOrd="0" presId="urn:microsoft.com/office/officeart/2005/8/layout/vList5"/>
    <dgm:cxn modelId="{7ABE0334-8BE4-489F-B1C5-6E7B01D51AA4}" type="presOf" srcId="{BF5FC7DB-1730-4D5F-B506-B0B6B00E0CF6}" destId="{8BCEA608-DD95-4A2E-98F6-7F2BF65C4BAF}" srcOrd="0" destOrd="0" presId="urn:microsoft.com/office/officeart/2005/8/layout/vList5"/>
    <dgm:cxn modelId="{D50E655E-E973-4C16-84DF-C1A8D4C3C9D8}" type="presOf" srcId="{3AEB58EF-E28E-475D-8CD4-BBDAE1AF9E50}" destId="{E0A32614-AB1F-4092-8F83-E254DEBCE4DC}" srcOrd="0" destOrd="0" presId="urn:microsoft.com/office/officeart/2005/8/layout/vList5"/>
    <dgm:cxn modelId="{3526F648-4147-47A3-B2FF-559D89762DA8}" srcId="{7259877F-136E-42D6-9718-A44F2A9A6B60}" destId="{AF195773-98A3-47B4-A8E4-2FE86C821803}" srcOrd="2" destOrd="0" parTransId="{5027DE79-DE49-47F0-854B-58823A4A5D9C}" sibTransId="{7463A80A-D92B-4B2E-9B4A-DB5FA33EFC27}"/>
    <dgm:cxn modelId="{9503D44E-3E64-4A26-A03E-5C553BB344D9}" srcId="{AF195773-98A3-47B4-A8E4-2FE86C821803}" destId="{D7D7D26A-E4A1-46F4-BA4F-C90A34067B37}" srcOrd="0" destOrd="0" parTransId="{2CC70924-6E6B-4DD3-A622-F35140D469A0}" sibTransId="{B5EF5438-4677-43D3-8241-696D1BF5244D}"/>
    <dgm:cxn modelId="{279B5353-3CCB-4CBF-B97C-52DBED5C1798}" srcId="{7259877F-136E-42D6-9718-A44F2A9A6B60}" destId="{BF5FC7DB-1730-4D5F-B506-B0B6B00E0CF6}" srcOrd="1" destOrd="0" parTransId="{DF95B3FD-E7F5-4C9A-9835-79741F8CA6D5}" sibTransId="{84B4443C-BEAE-4BFB-95A0-55928DD53EC2}"/>
    <dgm:cxn modelId="{BE7E5A84-4B7D-41AF-A1CA-90AFF35F2F0B}" srcId="{BF5FC7DB-1730-4D5F-B506-B0B6B00E0CF6}" destId="{3AEB58EF-E28E-475D-8CD4-BBDAE1AF9E50}" srcOrd="0" destOrd="0" parTransId="{C6E3CC3B-712A-4F0F-A173-19DC057A0728}" sibTransId="{4A30F181-0565-49B8-8655-BD001419390B}"/>
    <dgm:cxn modelId="{65C4FF93-AC44-4624-90BE-ED82CE469B54}" srcId="{7259877F-136E-42D6-9718-A44F2A9A6B60}" destId="{5D9969FA-CF74-478D-8248-CBCBC38CFDB9}" srcOrd="0" destOrd="0" parTransId="{407B0B5D-484A-4056-B8F3-C505C9322429}" sibTransId="{9B43AE0A-849A-41FC-8958-981151E6D614}"/>
    <dgm:cxn modelId="{BAF47BA2-0B87-4B23-836F-A8C222F6BC1E}" srcId="{5D9969FA-CF74-478D-8248-CBCBC38CFDB9}" destId="{31792DDE-F6E5-47CD-8957-5BE20753986B}" srcOrd="0" destOrd="0" parTransId="{19786772-E796-436A-ACDC-20C95C44C740}" sibTransId="{B81C6F12-E784-477F-A64B-EC7D27D3F22E}"/>
    <dgm:cxn modelId="{7B9D17A3-6BDE-4CC3-AEEE-A5F71C05C540}" type="presOf" srcId="{D7D7D26A-E4A1-46F4-BA4F-C90A34067B37}" destId="{24DE6C1E-9F51-40D6-A590-3D7989D7053A}" srcOrd="0" destOrd="0" presId="urn:microsoft.com/office/officeart/2005/8/layout/vList5"/>
    <dgm:cxn modelId="{3ED1C3A8-E914-4B5D-B4E1-D8C6ADE5A4E9}" srcId="{AF195773-98A3-47B4-A8E4-2FE86C821803}" destId="{ADE37E9E-7107-4E3F-BC7F-794BC476BC6A}" srcOrd="1" destOrd="0" parTransId="{84D3F421-2027-4113-B478-1F7F36CE8839}" sibTransId="{15BFBCA5-6EF6-440F-A96C-CC705F8A55ED}"/>
    <dgm:cxn modelId="{FD579BF5-2F13-493F-A04B-044C89C8CB41}" type="presOf" srcId="{ADE37E9E-7107-4E3F-BC7F-794BC476BC6A}" destId="{24DE6C1E-9F51-40D6-A590-3D7989D7053A}" srcOrd="0" destOrd="1" presId="urn:microsoft.com/office/officeart/2005/8/layout/vList5"/>
    <dgm:cxn modelId="{598BA65B-FB79-425C-97ED-44FAB042372C}" type="presParOf" srcId="{A08BFB9E-E932-4DD6-B330-88E7190E4E6C}" destId="{56545104-9E0E-4406-AC68-402231A68CCF}" srcOrd="0" destOrd="0" presId="urn:microsoft.com/office/officeart/2005/8/layout/vList5"/>
    <dgm:cxn modelId="{E288A3B5-ECC7-4182-B044-4F233E0305D8}" type="presParOf" srcId="{56545104-9E0E-4406-AC68-402231A68CCF}" destId="{F561BF45-2FDD-4167-8B6F-BD72C12F05AB}" srcOrd="0" destOrd="0" presId="urn:microsoft.com/office/officeart/2005/8/layout/vList5"/>
    <dgm:cxn modelId="{69CD6239-ACF9-4907-89B9-5B7CF12A48D7}" type="presParOf" srcId="{56545104-9E0E-4406-AC68-402231A68CCF}" destId="{87B9C94C-BCEF-4ECD-A1F2-707DF0C246B7}" srcOrd="1" destOrd="0" presId="urn:microsoft.com/office/officeart/2005/8/layout/vList5"/>
    <dgm:cxn modelId="{7A7E1633-6A10-4A4B-9C60-D99DFC4EFD26}" type="presParOf" srcId="{A08BFB9E-E932-4DD6-B330-88E7190E4E6C}" destId="{DAC08D77-7364-43F2-A9CB-11F3879C236A}" srcOrd="1" destOrd="0" presId="urn:microsoft.com/office/officeart/2005/8/layout/vList5"/>
    <dgm:cxn modelId="{C93457AC-87A5-4044-894C-B2053850F7B9}" type="presParOf" srcId="{A08BFB9E-E932-4DD6-B330-88E7190E4E6C}" destId="{ECF5AEE7-F4FE-4E57-B42F-B8E2BB5CAC5F}" srcOrd="2" destOrd="0" presId="urn:microsoft.com/office/officeart/2005/8/layout/vList5"/>
    <dgm:cxn modelId="{23AF590D-20FF-440F-8F3C-288498DEC9FC}" type="presParOf" srcId="{ECF5AEE7-F4FE-4E57-B42F-B8E2BB5CAC5F}" destId="{8BCEA608-DD95-4A2E-98F6-7F2BF65C4BAF}" srcOrd="0" destOrd="0" presId="urn:microsoft.com/office/officeart/2005/8/layout/vList5"/>
    <dgm:cxn modelId="{BD2F6BA7-582D-4607-9D75-2D0A34AFC4EF}" type="presParOf" srcId="{ECF5AEE7-F4FE-4E57-B42F-B8E2BB5CAC5F}" destId="{E0A32614-AB1F-4092-8F83-E254DEBCE4DC}" srcOrd="1" destOrd="0" presId="urn:microsoft.com/office/officeart/2005/8/layout/vList5"/>
    <dgm:cxn modelId="{1A9108BB-7B7D-411E-9D1B-5D39D879D177}" type="presParOf" srcId="{A08BFB9E-E932-4DD6-B330-88E7190E4E6C}" destId="{069EAF18-BE2F-46C1-9CB0-542265CE9040}" srcOrd="3" destOrd="0" presId="urn:microsoft.com/office/officeart/2005/8/layout/vList5"/>
    <dgm:cxn modelId="{32BB7BD7-1712-4A36-8E96-07C134E031F7}" type="presParOf" srcId="{A08BFB9E-E932-4DD6-B330-88E7190E4E6C}" destId="{7BDF89D0-0A8A-41DA-BBB7-EBDBC3385344}" srcOrd="4" destOrd="0" presId="urn:microsoft.com/office/officeart/2005/8/layout/vList5"/>
    <dgm:cxn modelId="{98C8BF36-4640-41DC-B7E7-8B3475D3E36C}" type="presParOf" srcId="{7BDF89D0-0A8A-41DA-BBB7-EBDBC3385344}" destId="{60FD0C59-E83C-42AA-A958-B61F8C62710C}" srcOrd="0" destOrd="0" presId="urn:microsoft.com/office/officeart/2005/8/layout/vList5"/>
    <dgm:cxn modelId="{C6E38081-DCDD-4E42-9B02-FCA14E2D6DB7}" type="presParOf" srcId="{7BDF89D0-0A8A-41DA-BBB7-EBDBC3385344}" destId="{24DE6C1E-9F51-40D6-A590-3D7989D705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59877F-136E-42D6-9718-A44F2A9A6B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9969FA-CF74-478D-8248-CBCBC38CFDB9}">
      <dgm:prSet/>
      <dgm:spPr/>
      <dgm:t>
        <a:bodyPr/>
        <a:lstStyle/>
        <a:p>
          <a:r>
            <a:rPr lang="fr-CH" b="1" dirty="0"/>
            <a:t>Entry to export </a:t>
          </a:r>
          <a:r>
            <a:rPr lang="fr-CH" b="1" dirty="0" err="1"/>
            <a:t>markets</a:t>
          </a:r>
          <a:endParaRPr lang="en-US" b="1" dirty="0"/>
        </a:p>
      </dgm:t>
    </dgm:pt>
    <dgm:pt modelId="{407B0B5D-484A-4056-B8F3-C505C9322429}" type="parTrans" cxnId="{65C4FF93-AC44-4624-90BE-ED82CE469B54}">
      <dgm:prSet/>
      <dgm:spPr/>
      <dgm:t>
        <a:bodyPr/>
        <a:lstStyle/>
        <a:p>
          <a:endParaRPr lang="en-US"/>
        </a:p>
      </dgm:t>
    </dgm:pt>
    <dgm:pt modelId="{9B43AE0A-849A-41FC-8958-981151E6D614}" type="sibTrans" cxnId="{65C4FF93-AC44-4624-90BE-ED82CE469B54}">
      <dgm:prSet/>
      <dgm:spPr/>
      <dgm:t>
        <a:bodyPr/>
        <a:lstStyle/>
        <a:p>
          <a:endParaRPr lang="en-US"/>
        </a:p>
      </dgm:t>
    </dgm:pt>
    <dgm:pt modelId="{31792DDE-F6E5-47CD-8957-5BE20753986B}">
      <dgm:prSet/>
      <dgm:spPr/>
      <dgm:t>
        <a:bodyPr/>
        <a:lstStyle/>
        <a:p>
          <a:r>
            <a:rPr lang="en-US" dirty="0"/>
            <a:t>Online presence increases the probability that firms majority-owned by women, or whose top manager is female, or with a majority females workforce are able to enter foreign markets</a:t>
          </a:r>
        </a:p>
      </dgm:t>
    </dgm:pt>
    <dgm:pt modelId="{19786772-E796-436A-ACDC-20C95C44C740}" type="parTrans" cxnId="{BAF47BA2-0B87-4B23-836F-A8C222F6BC1E}">
      <dgm:prSet/>
      <dgm:spPr/>
      <dgm:t>
        <a:bodyPr/>
        <a:lstStyle/>
        <a:p>
          <a:endParaRPr lang="en-US"/>
        </a:p>
      </dgm:t>
    </dgm:pt>
    <dgm:pt modelId="{B81C6F12-E784-477F-A64B-EC7D27D3F22E}" type="sibTrans" cxnId="{BAF47BA2-0B87-4B23-836F-A8C222F6BC1E}">
      <dgm:prSet/>
      <dgm:spPr/>
      <dgm:t>
        <a:bodyPr/>
        <a:lstStyle/>
        <a:p>
          <a:endParaRPr lang="en-US"/>
        </a:p>
      </dgm:t>
    </dgm:pt>
    <dgm:pt modelId="{43988C2A-FAC3-44FE-A18E-E5142C2BF475}">
      <dgm:prSet/>
      <dgm:spPr/>
      <dgm:t>
        <a:bodyPr/>
        <a:lstStyle/>
        <a:p>
          <a:r>
            <a:rPr lang="fr-CH" b="1" dirty="0" err="1"/>
            <a:t>Level</a:t>
          </a:r>
          <a:r>
            <a:rPr lang="fr-CH" b="1" dirty="0"/>
            <a:t> of exports</a:t>
          </a:r>
          <a:endParaRPr lang="en-US" b="1" dirty="0"/>
        </a:p>
      </dgm:t>
    </dgm:pt>
    <dgm:pt modelId="{B330B565-EB31-4B7A-A6CE-01C1ED66E750}" type="parTrans" cxnId="{29C520DD-7194-4DEB-B373-E6AC433367F1}">
      <dgm:prSet/>
      <dgm:spPr/>
      <dgm:t>
        <a:bodyPr/>
        <a:lstStyle/>
        <a:p>
          <a:endParaRPr lang="en-US"/>
        </a:p>
      </dgm:t>
    </dgm:pt>
    <dgm:pt modelId="{74963AD5-8511-46DF-9852-283ED40DB9F1}" type="sibTrans" cxnId="{29C520DD-7194-4DEB-B373-E6AC433367F1}">
      <dgm:prSet/>
      <dgm:spPr/>
      <dgm:t>
        <a:bodyPr/>
        <a:lstStyle/>
        <a:p>
          <a:endParaRPr lang="en-US"/>
        </a:p>
      </dgm:t>
    </dgm:pt>
    <dgm:pt modelId="{E133084E-0B9A-434A-B65C-FB819B4489BF}">
      <dgm:prSet/>
      <dgm:spPr/>
      <dgm:t>
        <a:bodyPr/>
        <a:lstStyle/>
        <a:p>
          <a:r>
            <a:rPr lang="en-US" dirty="0"/>
            <a:t>Online presence increases the level of exports of majority-owned by women, or whose top manager is female</a:t>
          </a:r>
        </a:p>
      </dgm:t>
    </dgm:pt>
    <dgm:pt modelId="{20F26F78-3327-4F9E-BFF2-8CB38A55CFBC}" type="parTrans" cxnId="{59970EAC-E72B-4A7E-B6B5-76A6B505814B}">
      <dgm:prSet/>
      <dgm:spPr/>
      <dgm:t>
        <a:bodyPr/>
        <a:lstStyle/>
        <a:p>
          <a:endParaRPr lang="en-US"/>
        </a:p>
      </dgm:t>
    </dgm:pt>
    <dgm:pt modelId="{40E2B932-3A3E-4A57-A0F9-ADA9F9EE0B0F}" type="sibTrans" cxnId="{59970EAC-E72B-4A7E-B6B5-76A6B505814B}">
      <dgm:prSet/>
      <dgm:spPr/>
      <dgm:t>
        <a:bodyPr/>
        <a:lstStyle/>
        <a:p>
          <a:endParaRPr lang="en-US"/>
        </a:p>
      </dgm:t>
    </dgm:pt>
    <dgm:pt modelId="{A08BFB9E-E932-4DD6-B330-88E7190E4E6C}" type="pres">
      <dgm:prSet presAssocID="{7259877F-136E-42D6-9718-A44F2A9A6B60}" presName="Name0" presStyleCnt="0">
        <dgm:presLayoutVars>
          <dgm:dir/>
          <dgm:animLvl val="lvl"/>
          <dgm:resizeHandles val="exact"/>
        </dgm:presLayoutVars>
      </dgm:prSet>
      <dgm:spPr/>
    </dgm:pt>
    <dgm:pt modelId="{56545104-9E0E-4406-AC68-402231A68CCF}" type="pres">
      <dgm:prSet presAssocID="{5D9969FA-CF74-478D-8248-CBCBC38CFDB9}" presName="linNode" presStyleCnt="0"/>
      <dgm:spPr/>
    </dgm:pt>
    <dgm:pt modelId="{F561BF45-2FDD-4167-8B6F-BD72C12F05AB}" type="pres">
      <dgm:prSet presAssocID="{5D9969FA-CF74-478D-8248-CBCBC38CFD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7B9C94C-BCEF-4ECD-A1F2-707DF0C246B7}" type="pres">
      <dgm:prSet presAssocID="{5D9969FA-CF74-478D-8248-CBCBC38CFDB9}" presName="descendantText" presStyleLbl="alignAccFollowNode1" presStyleIdx="0" presStyleCnt="2">
        <dgm:presLayoutVars>
          <dgm:bulletEnabled val="1"/>
        </dgm:presLayoutVars>
      </dgm:prSet>
      <dgm:spPr/>
    </dgm:pt>
    <dgm:pt modelId="{DAC08D77-7364-43F2-A9CB-11F3879C236A}" type="pres">
      <dgm:prSet presAssocID="{9B43AE0A-849A-41FC-8958-981151E6D614}" presName="sp" presStyleCnt="0"/>
      <dgm:spPr/>
    </dgm:pt>
    <dgm:pt modelId="{8ABE0B40-5B84-4210-BDFD-68C19D4F7A89}" type="pres">
      <dgm:prSet presAssocID="{43988C2A-FAC3-44FE-A18E-E5142C2BF475}" presName="linNode" presStyleCnt="0"/>
      <dgm:spPr/>
    </dgm:pt>
    <dgm:pt modelId="{0128D514-4881-40F8-B8A3-6FBA8D86142B}" type="pres">
      <dgm:prSet presAssocID="{43988C2A-FAC3-44FE-A18E-E5142C2BF47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A623D88-9F36-4E27-AD9F-BC407DC98FE1}" type="pres">
      <dgm:prSet presAssocID="{43988C2A-FAC3-44FE-A18E-E5142C2BF47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8391006-B6FE-43E5-8E29-FECE7344AFDD}" type="presOf" srcId="{5D9969FA-CF74-478D-8248-CBCBC38CFDB9}" destId="{F561BF45-2FDD-4167-8B6F-BD72C12F05AB}" srcOrd="0" destOrd="0" presId="urn:microsoft.com/office/officeart/2005/8/layout/vList5"/>
    <dgm:cxn modelId="{AAC94817-48C4-4743-A1E6-05195E7208F4}" type="presOf" srcId="{31792DDE-F6E5-47CD-8957-5BE20753986B}" destId="{87B9C94C-BCEF-4ECD-A1F2-707DF0C246B7}" srcOrd="0" destOrd="0" presId="urn:microsoft.com/office/officeart/2005/8/layout/vList5"/>
    <dgm:cxn modelId="{92079B18-F0DE-4185-937E-EF18E59186D7}" type="presOf" srcId="{7259877F-136E-42D6-9718-A44F2A9A6B60}" destId="{A08BFB9E-E932-4DD6-B330-88E7190E4E6C}" srcOrd="0" destOrd="0" presId="urn:microsoft.com/office/officeart/2005/8/layout/vList5"/>
    <dgm:cxn modelId="{F7674F89-FB4A-49E6-9E2F-2EDDD597704A}" type="presOf" srcId="{E133084E-0B9A-434A-B65C-FB819B4489BF}" destId="{7A623D88-9F36-4E27-AD9F-BC407DC98FE1}" srcOrd="0" destOrd="0" presId="urn:microsoft.com/office/officeart/2005/8/layout/vList5"/>
    <dgm:cxn modelId="{65C4FF93-AC44-4624-90BE-ED82CE469B54}" srcId="{7259877F-136E-42D6-9718-A44F2A9A6B60}" destId="{5D9969FA-CF74-478D-8248-CBCBC38CFDB9}" srcOrd="0" destOrd="0" parTransId="{407B0B5D-484A-4056-B8F3-C505C9322429}" sibTransId="{9B43AE0A-849A-41FC-8958-981151E6D614}"/>
    <dgm:cxn modelId="{BAF47BA2-0B87-4B23-836F-A8C222F6BC1E}" srcId="{5D9969FA-CF74-478D-8248-CBCBC38CFDB9}" destId="{31792DDE-F6E5-47CD-8957-5BE20753986B}" srcOrd="0" destOrd="0" parTransId="{19786772-E796-436A-ACDC-20C95C44C740}" sibTransId="{B81C6F12-E784-477F-A64B-EC7D27D3F22E}"/>
    <dgm:cxn modelId="{59970EAC-E72B-4A7E-B6B5-76A6B505814B}" srcId="{43988C2A-FAC3-44FE-A18E-E5142C2BF475}" destId="{E133084E-0B9A-434A-B65C-FB819B4489BF}" srcOrd="0" destOrd="0" parTransId="{20F26F78-3327-4F9E-BFF2-8CB38A55CFBC}" sibTransId="{40E2B932-3A3E-4A57-A0F9-ADA9F9EE0B0F}"/>
    <dgm:cxn modelId="{50C234DC-AB7A-458B-8CCE-CB4D9231D271}" type="presOf" srcId="{43988C2A-FAC3-44FE-A18E-E5142C2BF475}" destId="{0128D514-4881-40F8-B8A3-6FBA8D86142B}" srcOrd="0" destOrd="0" presId="urn:microsoft.com/office/officeart/2005/8/layout/vList5"/>
    <dgm:cxn modelId="{29C520DD-7194-4DEB-B373-E6AC433367F1}" srcId="{7259877F-136E-42D6-9718-A44F2A9A6B60}" destId="{43988C2A-FAC3-44FE-A18E-E5142C2BF475}" srcOrd="1" destOrd="0" parTransId="{B330B565-EB31-4B7A-A6CE-01C1ED66E750}" sibTransId="{74963AD5-8511-46DF-9852-283ED40DB9F1}"/>
    <dgm:cxn modelId="{598BA65B-FB79-425C-97ED-44FAB042372C}" type="presParOf" srcId="{A08BFB9E-E932-4DD6-B330-88E7190E4E6C}" destId="{56545104-9E0E-4406-AC68-402231A68CCF}" srcOrd="0" destOrd="0" presId="urn:microsoft.com/office/officeart/2005/8/layout/vList5"/>
    <dgm:cxn modelId="{E288A3B5-ECC7-4182-B044-4F233E0305D8}" type="presParOf" srcId="{56545104-9E0E-4406-AC68-402231A68CCF}" destId="{F561BF45-2FDD-4167-8B6F-BD72C12F05AB}" srcOrd="0" destOrd="0" presId="urn:microsoft.com/office/officeart/2005/8/layout/vList5"/>
    <dgm:cxn modelId="{69CD6239-ACF9-4907-89B9-5B7CF12A48D7}" type="presParOf" srcId="{56545104-9E0E-4406-AC68-402231A68CCF}" destId="{87B9C94C-BCEF-4ECD-A1F2-707DF0C246B7}" srcOrd="1" destOrd="0" presId="urn:microsoft.com/office/officeart/2005/8/layout/vList5"/>
    <dgm:cxn modelId="{7A7E1633-6A10-4A4B-9C60-D99DFC4EFD26}" type="presParOf" srcId="{A08BFB9E-E932-4DD6-B330-88E7190E4E6C}" destId="{DAC08D77-7364-43F2-A9CB-11F3879C236A}" srcOrd="1" destOrd="0" presId="urn:microsoft.com/office/officeart/2005/8/layout/vList5"/>
    <dgm:cxn modelId="{4C0E57D9-191B-43A1-867C-1F7585DE6F99}" type="presParOf" srcId="{A08BFB9E-E932-4DD6-B330-88E7190E4E6C}" destId="{8ABE0B40-5B84-4210-BDFD-68C19D4F7A89}" srcOrd="2" destOrd="0" presId="urn:microsoft.com/office/officeart/2005/8/layout/vList5"/>
    <dgm:cxn modelId="{0A202DBB-6965-4440-BC29-C1FB1914C4FB}" type="presParOf" srcId="{8ABE0B40-5B84-4210-BDFD-68C19D4F7A89}" destId="{0128D514-4881-40F8-B8A3-6FBA8D86142B}" srcOrd="0" destOrd="0" presId="urn:microsoft.com/office/officeart/2005/8/layout/vList5"/>
    <dgm:cxn modelId="{59682E96-96A7-40DA-B9E4-E33D62FA2F9B}" type="presParOf" srcId="{8ABE0B40-5B84-4210-BDFD-68C19D4F7A89}" destId="{7A623D88-9F36-4E27-AD9F-BC407DC98F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2A732-261C-4D33-864A-754ABB6227D9}">
      <dsp:nvSpPr>
        <dsp:cNvPr id="0" name=""/>
        <dsp:cNvSpPr/>
      </dsp:nvSpPr>
      <dsp:spPr>
        <a:xfrm>
          <a:off x="3735" y="1170774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CDBDD-703D-41D5-BADB-DBCB2843288B}">
      <dsp:nvSpPr>
        <dsp:cNvPr id="0" name=""/>
        <dsp:cNvSpPr/>
      </dsp:nvSpPr>
      <dsp:spPr>
        <a:xfrm>
          <a:off x="205963" y="1362892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kern="1200" dirty="0"/>
            <a:t>Introduction and main questions</a:t>
          </a:r>
          <a:endParaRPr lang="en-US" sz="2100" kern="1200" dirty="0"/>
        </a:p>
      </dsp:txBody>
      <dsp:txXfrm>
        <a:off x="239813" y="1396742"/>
        <a:ext cx="1752359" cy="1088037"/>
      </dsp:txXfrm>
    </dsp:sp>
    <dsp:sp modelId="{00BAB796-80E5-47D3-B118-132544F6B012}">
      <dsp:nvSpPr>
        <dsp:cNvPr id="0" name=""/>
        <dsp:cNvSpPr/>
      </dsp:nvSpPr>
      <dsp:spPr>
        <a:xfrm>
          <a:off x="2228252" y="1170774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F0B02-B406-4535-9922-6BE2FD7F5984}">
      <dsp:nvSpPr>
        <dsp:cNvPr id="0" name=""/>
        <dsp:cNvSpPr/>
      </dsp:nvSpPr>
      <dsp:spPr>
        <a:xfrm>
          <a:off x="2430481" y="1362892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kern="1200"/>
            <a:t>Data and some stylized facts</a:t>
          </a:r>
          <a:endParaRPr lang="en-US" sz="2100" kern="1200"/>
        </a:p>
      </dsp:txBody>
      <dsp:txXfrm>
        <a:off x="2464331" y="1396742"/>
        <a:ext cx="1752359" cy="1088037"/>
      </dsp:txXfrm>
    </dsp:sp>
    <dsp:sp modelId="{D26D2F4C-6B3C-4D04-AF2E-83F9E8B4B998}">
      <dsp:nvSpPr>
        <dsp:cNvPr id="0" name=""/>
        <dsp:cNvSpPr/>
      </dsp:nvSpPr>
      <dsp:spPr>
        <a:xfrm>
          <a:off x="4452770" y="1170774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C6455-F28A-4857-802B-C3DCB596C798}">
      <dsp:nvSpPr>
        <dsp:cNvPr id="0" name=""/>
        <dsp:cNvSpPr/>
      </dsp:nvSpPr>
      <dsp:spPr>
        <a:xfrm>
          <a:off x="4654999" y="1362892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kern="1200"/>
            <a:t>Methodology</a:t>
          </a:r>
          <a:endParaRPr lang="en-US" sz="2100" kern="1200"/>
        </a:p>
      </dsp:txBody>
      <dsp:txXfrm>
        <a:off x="4688849" y="1396742"/>
        <a:ext cx="1752359" cy="1088037"/>
      </dsp:txXfrm>
    </dsp:sp>
    <dsp:sp modelId="{C09D5D3C-7ACD-4930-BA4D-DE836D489C02}">
      <dsp:nvSpPr>
        <dsp:cNvPr id="0" name=""/>
        <dsp:cNvSpPr/>
      </dsp:nvSpPr>
      <dsp:spPr>
        <a:xfrm>
          <a:off x="6677287" y="1170774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E5C50-6AA2-4A0F-8431-7EE60C9037C5}">
      <dsp:nvSpPr>
        <dsp:cNvPr id="0" name=""/>
        <dsp:cNvSpPr/>
      </dsp:nvSpPr>
      <dsp:spPr>
        <a:xfrm>
          <a:off x="6879516" y="1362892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kern="1200"/>
            <a:t>Results and discussions</a:t>
          </a:r>
          <a:endParaRPr lang="en-US" sz="2100" kern="1200"/>
        </a:p>
      </dsp:txBody>
      <dsp:txXfrm>
        <a:off x="6913366" y="1396742"/>
        <a:ext cx="1752359" cy="1088037"/>
      </dsp:txXfrm>
    </dsp:sp>
    <dsp:sp modelId="{1AABE58E-A59B-447D-88A8-D12218FB12C8}">
      <dsp:nvSpPr>
        <dsp:cNvPr id="0" name=""/>
        <dsp:cNvSpPr/>
      </dsp:nvSpPr>
      <dsp:spPr>
        <a:xfrm>
          <a:off x="8901805" y="1170774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960B2-5D2B-4EB3-8C04-8955D35ADA61}">
      <dsp:nvSpPr>
        <dsp:cNvPr id="0" name=""/>
        <dsp:cNvSpPr/>
      </dsp:nvSpPr>
      <dsp:spPr>
        <a:xfrm>
          <a:off x="9104034" y="1362892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kern="1200"/>
            <a:t>Conclusions</a:t>
          </a:r>
          <a:endParaRPr lang="en-US" sz="2100" kern="1200"/>
        </a:p>
      </dsp:txBody>
      <dsp:txXfrm>
        <a:off x="9137884" y="1396742"/>
        <a:ext cx="1752359" cy="10880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9C94C-BCEF-4ECD-A1F2-707DF0C246B7}">
      <dsp:nvSpPr>
        <dsp:cNvPr id="0" name=""/>
        <dsp:cNvSpPr/>
      </dsp:nvSpPr>
      <dsp:spPr>
        <a:xfrm rot="5400000">
          <a:off x="6606384" y="-2453202"/>
          <a:ext cx="1290090" cy="6720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As we observed in the survey data, only a small proportion of SMEs export</a:t>
          </a:r>
        </a:p>
      </dsp:txBody>
      <dsp:txXfrm rot="-5400000">
        <a:off x="3891407" y="324752"/>
        <a:ext cx="6657068" cy="1164136"/>
      </dsp:txXfrm>
    </dsp:sp>
    <dsp:sp modelId="{F561BF45-2FDD-4167-8B6F-BD72C12F05AB}">
      <dsp:nvSpPr>
        <dsp:cNvPr id="0" name=""/>
        <dsp:cNvSpPr/>
      </dsp:nvSpPr>
      <dsp:spPr>
        <a:xfrm>
          <a:off x="66691" y="121313"/>
          <a:ext cx="3834525" cy="1594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High trade cost for services firms</a:t>
          </a:r>
        </a:p>
      </dsp:txBody>
      <dsp:txXfrm>
        <a:off x="144513" y="199135"/>
        <a:ext cx="3678881" cy="1438540"/>
      </dsp:txXfrm>
    </dsp:sp>
    <dsp:sp modelId="{E0A32614-AB1F-4092-8F83-E254DEBCE4DC}">
      <dsp:nvSpPr>
        <dsp:cNvPr id="0" name=""/>
        <dsp:cNvSpPr/>
      </dsp:nvSpPr>
      <dsp:spPr>
        <a:xfrm rot="5400000">
          <a:off x="6793516" y="-709132"/>
          <a:ext cx="1224388" cy="65010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Online presence increases the probability that SMEs are able to enter foreign markets</a:t>
          </a:r>
        </a:p>
      </dsp:txBody>
      <dsp:txXfrm rot="-5400000">
        <a:off x="4155175" y="1988979"/>
        <a:ext cx="6441301" cy="1104848"/>
      </dsp:txXfrm>
    </dsp:sp>
    <dsp:sp modelId="{8BCEA608-DD95-4A2E-98F6-7F2BF65C4BAF}">
      <dsp:nvSpPr>
        <dsp:cNvPr id="0" name=""/>
        <dsp:cNvSpPr/>
      </dsp:nvSpPr>
      <dsp:spPr>
        <a:xfrm>
          <a:off x="172419" y="1824160"/>
          <a:ext cx="3982755" cy="142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Entry to export markets</a:t>
          </a:r>
        </a:p>
      </dsp:txBody>
      <dsp:txXfrm>
        <a:off x="241995" y="1893736"/>
        <a:ext cx="3843603" cy="1286112"/>
      </dsp:txXfrm>
    </dsp:sp>
    <dsp:sp modelId="{24DE6C1E-9F51-40D6-A590-3D7989D7053A}">
      <dsp:nvSpPr>
        <dsp:cNvPr id="0" name=""/>
        <dsp:cNvSpPr/>
      </dsp:nvSpPr>
      <dsp:spPr>
        <a:xfrm rot="5400000">
          <a:off x="6551079" y="879914"/>
          <a:ext cx="1279660" cy="66873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Online presence increases the level of SMEs’ exports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 dirty="0"/>
        </a:p>
      </dsp:txBody>
      <dsp:txXfrm rot="-5400000">
        <a:off x="3847244" y="3646217"/>
        <a:ext cx="6624863" cy="1154724"/>
      </dsp:txXfrm>
    </dsp:sp>
    <dsp:sp modelId="{60FD0C59-E83C-42AA-A958-B61F8C62710C}">
      <dsp:nvSpPr>
        <dsp:cNvPr id="0" name=""/>
        <dsp:cNvSpPr/>
      </dsp:nvSpPr>
      <dsp:spPr>
        <a:xfrm>
          <a:off x="160517" y="3403242"/>
          <a:ext cx="3686726" cy="1640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Level of exports</a:t>
          </a:r>
        </a:p>
      </dsp:txBody>
      <dsp:txXfrm>
        <a:off x="240608" y="3483333"/>
        <a:ext cx="3526544" cy="1480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BB853-B546-40EF-AAE4-46C493559718}">
      <dsp:nvSpPr>
        <dsp:cNvPr id="0" name=""/>
        <dsp:cNvSpPr/>
      </dsp:nvSpPr>
      <dsp:spPr>
        <a:xfrm>
          <a:off x="0" y="3150499"/>
          <a:ext cx="10927829" cy="2305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300" kern="1200" dirty="0"/>
            <a:t>Data </a:t>
          </a:r>
          <a:r>
            <a:rPr lang="fr-CH" sz="3300" kern="1200" dirty="0" err="1"/>
            <a:t>collected</a:t>
          </a:r>
          <a:r>
            <a:rPr lang="fr-CH" sz="3300" kern="1200" dirty="0"/>
            <a:t> </a:t>
          </a:r>
          <a:r>
            <a:rPr lang="fr-CH" sz="3300" kern="1200" dirty="0" err="1"/>
            <a:t>include</a:t>
          </a:r>
          <a:r>
            <a:rPr lang="fr-CH" sz="3300" kern="1200" dirty="0"/>
            <a:t> </a:t>
          </a:r>
          <a:r>
            <a:rPr lang="fr-CH" sz="3300" kern="1200" dirty="0" err="1"/>
            <a:t>among</a:t>
          </a:r>
          <a:r>
            <a:rPr lang="fr-CH" sz="3300" kern="1200" dirty="0"/>
            <a:t> </a:t>
          </a:r>
          <a:r>
            <a:rPr lang="fr-CH" sz="3300" kern="1200" dirty="0" err="1"/>
            <a:t>others</a:t>
          </a:r>
          <a:r>
            <a:rPr lang="fr-CH" sz="3300" kern="1200" dirty="0"/>
            <a:t>:</a:t>
          </a:r>
          <a:endParaRPr lang="en-US" sz="3300" kern="1200" dirty="0"/>
        </a:p>
      </dsp:txBody>
      <dsp:txXfrm>
        <a:off x="0" y="3150499"/>
        <a:ext cx="10927829" cy="1244727"/>
      </dsp:txXfrm>
    </dsp:sp>
    <dsp:sp modelId="{58C3AE0A-B663-49F0-ADCD-ACA5A407A1D0}">
      <dsp:nvSpPr>
        <dsp:cNvPr id="0" name=""/>
        <dsp:cNvSpPr/>
      </dsp:nvSpPr>
      <dsp:spPr>
        <a:xfrm>
          <a:off x="5335" y="4344378"/>
          <a:ext cx="3639052" cy="9511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kern="1200" dirty="0" err="1"/>
            <a:t>Characteristics</a:t>
          </a:r>
          <a:r>
            <a:rPr lang="fr-CH" sz="1700" kern="1200" dirty="0"/>
            <a:t>: country, </a:t>
          </a:r>
          <a:r>
            <a:rPr lang="fr-CH" sz="1700" kern="1200" dirty="0" err="1"/>
            <a:t>sector</a:t>
          </a:r>
          <a:r>
            <a:rPr lang="fr-CH" sz="1700" kern="1200" dirty="0"/>
            <a:t>, </a:t>
          </a:r>
          <a:r>
            <a:rPr lang="fr-CH" sz="1700" kern="1200" dirty="0" err="1"/>
            <a:t>firm</a:t>
          </a:r>
          <a:r>
            <a:rPr lang="fr-CH" sz="1700" kern="1200" dirty="0"/>
            <a:t> size, online </a:t>
          </a:r>
          <a:r>
            <a:rPr lang="fr-CH" sz="1700" kern="1200" dirty="0" err="1"/>
            <a:t>presence</a:t>
          </a:r>
          <a:r>
            <a:rPr lang="fr-CH" sz="1700" kern="1200" dirty="0"/>
            <a:t>, </a:t>
          </a:r>
          <a:r>
            <a:rPr lang="fr-CH" sz="1700" kern="1200" dirty="0" err="1"/>
            <a:t>ownership</a:t>
          </a:r>
          <a:r>
            <a:rPr lang="fr-CH" sz="1700" kern="1200" dirty="0"/>
            <a:t>, management, </a:t>
          </a:r>
          <a:r>
            <a:rPr lang="fr-CH" sz="1700" kern="1200" dirty="0" err="1"/>
            <a:t>employees</a:t>
          </a:r>
          <a:endParaRPr lang="en-US" sz="1700" kern="1200" dirty="0"/>
        </a:p>
      </dsp:txBody>
      <dsp:txXfrm>
        <a:off x="5335" y="4344378"/>
        <a:ext cx="3639052" cy="951133"/>
      </dsp:txXfrm>
    </dsp:sp>
    <dsp:sp modelId="{9DB1D459-B3A3-4CE1-99E9-0C45ECBB270E}">
      <dsp:nvSpPr>
        <dsp:cNvPr id="0" name=""/>
        <dsp:cNvSpPr/>
      </dsp:nvSpPr>
      <dsp:spPr>
        <a:xfrm>
          <a:off x="3644388" y="4344378"/>
          <a:ext cx="3639052" cy="9511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kern="1200" dirty="0" err="1"/>
            <a:t>Firm</a:t>
          </a:r>
          <a:r>
            <a:rPr lang="fr-CH" sz="1700" kern="1200" dirty="0"/>
            <a:t> performance: sales, exports, imports, capital </a:t>
          </a:r>
          <a:r>
            <a:rPr lang="fr-CH" sz="1700" kern="1200" dirty="0" err="1"/>
            <a:t>utilization</a:t>
          </a:r>
          <a:r>
            <a:rPr lang="fr-CH" sz="1700" kern="1200" dirty="0"/>
            <a:t>, innovation</a:t>
          </a:r>
          <a:endParaRPr lang="en-US" sz="1700" kern="1200" dirty="0"/>
        </a:p>
      </dsp:txBody>
      <dsp:txXfrm>
        <a:off x="3644388" y="4344378"/>
        <a:ext cx="3639052" cy="951133"/>
      </dsp:txXfrm>
    </dsp:sp>
    <dsp:sp modelId="{C1E9B9D9-2B43-449A-B4C3-063E80A9EA8C}">
      <dsp:nvSpPr>
        <dsp:cNvPr id="0" name=""/>
        <dsp:cNvSpPr/>
      </dsp:nvSpPr>
      <dsp:spPr>
        <a:xfrm>
          <a:off x="7283440" y="4344378"/>
          <a:ext cx="3639052" cy="9511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kern="1200" dirty="0"/>
            <a:t>Business </a:t>
          </a:r>
          <a:r>
            <a:rPr lang="fr-CH" sz="1700" kern="1200" dirty="0" err="1"/>
            <a:t>environment</a:t>
          </a:r>
          <a:r>
            <a:rPr lang="fr-CH" sz="1700" kern="1200" dirty="0"/>
            <a:t>: infrastructure, </a:t>
          </a:r>
          <a:r>
            <a:rPr lang="fr-CH" sz="1700" kern="1200" dirty="0" err="1"/>
            <a:t>regulatory</a:t>
          </a:r>
          <a:r>
            <a:rPr lang="fr-CH" sz="1700" kern="1200" dirty="0"/>
            <a:t> </a:t>
          </a:r>
          <a:r>
            <a:rPr lang="fr-CH" sz="1700" kern="1200" dirty="0" err="1"/>
            <a:t>environment</a:t>
          </a:r>
          <a:r>
            <a:rPr lang="fr-CH" sz="1700" kern="1200" dirty="0"/>
            <a:t>, </a:t>
          </a:r>
          <a:r>
            <a:rPr lang="fr-CH" sz="1700" kern="1200" dirty="0" err="1"/>
            <a:t>trade</a:t>
          </a:r>
          <a:r>
            <a:rPr lang="fr-CH" sz="1700" kern="1200" dirty="0"/>
            <a:t> facilitation</a:t>
          </a:r>
          <a:endParaRPr lang="en-US" sz="1700" kern="1200" dirty="0"/>
        </a:p>
      </dsp:txBody>
      <dsp:txXfrm>
        <a:off x="7283440" y="4344378"/>
        <a:ext cx="3639052" cy="951133"/>
      </dsp:txXfrm>
    </dsp:sp>
    <dsp:sp modelId="{D76729A1-4153-479C-BE6A-74DD85AE1788}">
      <dsp:nvSpPr>
        <dsp:cNvPr id="0" name=""/>
        <dsp:cNvSpPr/>
      </dsp:nvSpPr>
      <dsp:spPr>
        <a:xfrm rot="10800000">
          <a:off x="0" y="1421"/>
          <a:ext cx="10927829" cy="318009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300" kern="1200" dirty="0" err="1"/>
            <a:t>We</a:t>
          </a:r>
          <a:r>
            <a:rPr lang="fr-CH" sz="3300" kern="1200" dirty="0"/>
            <a:t> use the World Bank Enterprise </a:t>
          </a:r>
          <a:r>
            <a:rPr lang="fr-CH" sz="3300" kern="1200" dirty="0" err="1"/>
            <a:t>surveys</a:t>
          </a:r>
          <a:r>
            <a:rPr lang="fr-CH" sz="3300" kern="1200" dirty="0"/>
            <a:t> (July 2022)</a:t>
          </a:r>
          <a:endParaRPr lang="en-US" sz="3300" kern="1200" dirty="0"/>
        </a:p>
      </dsp:txBody>
      <dsp:txXfrm rot="-10800000">
        <a:off x="0" y="1421"/>
        <a:ext cx="10927829" cy="1116212"/>
      </dsp:txXfrm>
    </dsp:sp>
    <dsp:sp modelId="{9114C026-EE1A-44AB-A57E-D4B135D01CAA}">
      <dsp:nvSpPr>
        <dsp:cNvPr id="0" name=""/>
        <dsp:cNvSpPr/>
      </dsp:nvSpPr>
      <dsp:spPr>
        <a:xfrm>
          <a:off x="0" y="1117634"/>
          <a:ext cx="5463914" cy="95084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/>
            <a:t>More </a:t>
          </a:r>
          <a:r>
            <a:rPr lang="fr-CH" sz="2400" kern="1200" dirty="0" err="1"/>
            <a:t>than</a:t>
          </a:r>
          <a:r>
            <a:rPr lang="fr-CH" sz="2400" kern="1200" dirty="0"/>
            <a:t> 180,000 </a:t>
          </a:r>
          <a:r>
            <a:rPr lang="fr-CH" sz="2400" kern="1200" dirty="0" err="1"/>
            <a:t>firms</a:t>
          </a:r>
          <a:r>
            <a:rPr lang="fr-CH" sz="2400" kern="1200" dirty="0"/>
            <a:t> in 154 countries</a:t>
          </a:r>
          <a:endParaRPr lang="en-US" sz="2400" kern="1200" dirty="0"/>
        </a:p>
      </dsp:txBody>
      <dsp:txXfrm>
        <a:off x="0" y="1117634"/>
        <a:ext cx="5463914" cy="950847"/>
      </dsp:txXfrm>
    </dsp:sp>
    <dsp:sp modelId="{07E057F6-D3CA-4517-9DBD-393EB92ADCBE}">
      <dsp:nvSpPr>
        <dsp:cNvPr id="0" name=""/>
        <dsp:cNvSpPr/>
      </dsp:nvSpPr>
      <dsp:spPr>
        <a:xfrm>
          <a:off x="5463914" y="1117634"/>
          <a:ext cx="5463914" cy="95084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/>
            <a:t>Information </a:t>
          </a:r>
          <a:r>
            <a:rPr lang="fr-CH" sz="2400" kern="1200" dirty="0" err="1"/>
            <a:t>collected</a:t>
          </a:r>
          <a:r>
            <a:rPr lang="fr-CH" sz="2400" kern="1200" dirty="0"/>
            <a:t> </a:t>
          </a:r>
          <a:r>
            <a:rPr lang="fr-CH" sz="2400" kern="1200" dirty="0" err="1"/>
            <a:t>between</a:t>
          </a:r>
          <a:r>
            <a:rPr lang="fr-CH" sz="2400" kern="1200" dirty="0"/>
            <a:t> 2006 to 2021</a:t>
          </a:r>
          <a:endParaRPr lang="en-US" sz="2400" kern="1200" dirty="0"/>
        </a:p>
      </dsp:txBody>
      <dsp:txXfrm>
        <a:off x="5463914" y="1117634"/>
        <a:ext cx="5463914" cy="950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208D8-0669-4E4B-9CEB-826B71737483}">
      <dsp:nvSpPr>
        <dsp:cNvPr id="0" name=""/>
        <dsp:cNvSpPr/>
      </dsp:nvSpPr>
      <dsp:spPr>
        <a:xfrm>
          <a:off x="0" y="563783"/>
          <a:ext cx="1092782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80353-5294-42DE-8DA5-E7B6957362A9}">
      <dsp:nvSpPr>
        <dsp:cNvPr id="0" name=""/>
        <dsp:cNvSpPr/>
      </dsp:nvSpPr>
      <dsp:spPr>
        <a:xfrm>
          <a:off x="564324" y="44127"/>
          <a:ext cx="9249751" cy="8104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 err="1"/>
            <a:t>Exporting</a:t>
          </a:r>
          <a:r>
            <a:rPr lang="fr-CH" sz="2300" kern="1200" dirty="0"/>
            <a:t> </a:t>
          </a:r>
          <a:r>
            <a:rPr lang="fr-CH" sz="2300" kern="1200" dirty="0" err="1"/>
            <a:t>firms</a:t>
          </a:r>
          <a:r>
            <a:rPr lang="fr-CH" sz="2300" kern="1200" dirty="0"/>
            <a:t> are </a:t>
          </a:r>
          <a:r>
            <a:rPr lang="fr-CH" sz="2300" kern="1200" dirty="0" err="1"/>
            <a:t>different</a:t>
          </a:r>
          <a:r>
            <a:rPr lang="fr-CH" sz="2300" kern="1200" dirty="0"/>
            <a:t> </a:t>
          </a:r>
          <a:r>
            <a:rPr lang="fr-CH" sz="2300" kern="1200" dirty="0" err="1"/>
            <a:t>from</a:t>
          </a:r>
          <a:r>
            <a:rPr lang="fr-CH" sz="2300" kern="1200" dirty="0"/>
            <a:t> non-</a:t>
          </a:r>
          <a:r>
            <a:rPr lang="fr-CH" sz="2300" kern="1200" dirty="0" err="1"/>
            <a:t>exporting</a:t>
          </a:r>
          <a:r>
            <a:rPr lang="fr-CH" sz="2300" kern="1200" dirty="0"/>
            <a:t> </a:t>
          </a:r>
          <a:r>
            <a:rPr lang="fr-CH" sz="2300" kern="1200" dirty="0" err="1"/>
            <a:t>firms</a:t>
          </a:r>
          <a:endParaRPr lang="en-US" sz="2300" kern="1200" dirty="0"/>
        </a:p>
      </dsp:txBody>
      <dsp:txXfrm>
        <a:off x="603886" y="83689"/>
        <a:ext cx="9170627" cy="731299"/>
      </dsp:txXfrm>
    </dsp:sp>
    <dsp:sp modelId="{7A221B1A-EFFB-4366-A6DD-E978A154E7FE}">
      <dsp:nvSpPr>
        <dsp:cNvPr id="0" name=""/>
        <dsp:cNvSpPr/>
      </dsp:nvSpPr>
      <dsp:spPr>
        <a:xfrm>
          <a:off x="0" y="1705423"/>
          <a:ext cx="10927829" cy="9931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21" tIns="479044" rIns="848121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Larger in size, innovative, pay higher wages, more capital intensive</a:t>
          </a:r>
        </a:p>
      </dsp:txBody>
      <dsp:txXfrm>
        <a:off x="0" y="1705423"/>
        <a:ext cx="10927829" cy="993170"/>
      </dsp:txXfrm>
    </dsp:sp>
    <dsp:sp modelId="{C50B8687-9BD8-4784-AB2C-806172CDE22C}">
      <dsp:nvSpPr>
        <dsp:cNvPr id="0" name=""/>
        <dsp:cNvSpPr/>
      </dsp:nvSpPr>
      <dsp:spPr>
        <a:xfrm>
          <a:off x="618110" y="997161"/>
          <a:ext cx="9173868" cy="898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Observable differences:</a:t>
          </a:r>
          <a:endParaRPr lang="en-US" sz="2300" b="1" kern="1200" dirty="0"/>
        </a:p>
      </dsp:txBody>
      <dsp:txXfrm>
        <a:off x="661976" y="1041027"/>
        <a:ext cx="9086136" cy="810859"/>
      </dsp:txXfrm>
    </dsp:sp>
    <dsp:sp modelId="{F64396B2-C377-4393-9120-1B8D9A56BCAE}">
      <dsp:nvSpPr>
        <dsp:cNvPr id="0" name=""/>
        <dsp:cNvSpPr/>
      </dsp:nvSpPr>
      <dsp:spPr>
        <a:xfrm>
          <a:off x="0" y="3713559"/>
          <a:ext cx="10927829" cy="966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87B49-6DF1-44B7-AB0E-901ECCE992D3}">
      <dsp:nvSpPr>
        <dsp:cNvPr id="0" name=""/>
        <dsp:cNvSpPr/>
      </dsp:nvSpPr>
      <dsp:spPr>
        <a:xfrm>
          <a:off x="712603" y="2714766"/>
          <a:ext cx="8855267" cy="856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Unobservable differences:</a:t>
          </a:r>
          <a:endParaRPr lang="en-US" sz="2300" kern="1200" dirty="0"/>
        </a:p>
      </dsp:txBody>
      <dsp:txXfrm>
        <a:off x="754401" y="2756564"/>
        <a:ext cx="8771671" cy="772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26BD8-C837-4013-8189-5644C663FF93}">
      <dsp:nvSpPr>
        <dsp:cNvPr id="0" name=""/>
        <dsp:cNvSpPr/>
      </dsp:nvSpPr>
      <dsp:spPr>
        <a:xfrm>
          <a:off x="0" y="602"/>
          <a:ext cx="109278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A17C5-033B-418C-9FBE-9B36F804CDFD}">
      <dsp:nvSpPr>
        <dsp:cNvPr id="0" name=""/>
        <dsp:cNvSpPr/>
      </dsp:nvSpPr>
      <dsp:spPr>
        <a:xfrm>
          <a:off x="0" y="602"/>
          <a:ext cx="10927829" cy="98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 err="1"/>
            <a:t>Selection</a:t>
          </a:r>
          <a:r>
            <a:rPr lang="fr-CH" sz="2700" kern="1200" dirty="0"/>
            <a:t> model </a:t>
          </a:r>
          <a:r>
            <a:rPr lang="fr-CH" sz="2700" kern="1200" dirty="0" err="1"/>
            <a:t>with</a:t>
          </a:r>
          <a:r>
            <a:rPr lang="fr-CH" sz="2700" kern="1200" dirty="0"/>
            <a:t> </a:t>
          </a:r>
          <a:r>
            <a:rPr lang="fr-CH" sz="2700" kern="1200" dirty="0" err="1"/>
            <a:t>endogenous</a:t>
          </a:r>
          <a:r>
            <a:rPr lang="fr-CH" sz="2700" kern="1200" dirty="0"/>
            <a:t> </a:t>
          </a:r>
          <a:r>
            <a:rPr lang="fr-CH" sz="2700" kern="1200" dirty="0" err="1"/>
            <a:t>binary</a:t>
          </a:r>
          <a:r>
            <a:rPr lang="fr-CH" sz="2700" kern="1200" dirty="0"/>
            <a:t> variable in </a:t>
          </a:r>
          <a:r>
            <a:rPr lang="fr-CH" sz="2700" kern="1200" dirty="0" err="1"/>
            <a:t>both</a:t>
          </a:r>
          <a:r>
            <a:rPr lang="fr-CH" sz="2700" kern="1200" dirty="0"/>
            <a:t> </a:t>
          </a:r>
          <a:r>
            <a:rPr lang="fr-CH" sz="2700" kern="1200" dirty="0" err="1"/>
            <a:t>selection</a:t>
          </a:r>
          <a:r>
            <a:rPr lang="fr-CH" sz="2700" kern="1200" dirty="0"/>
            <a:t> and </a:t>
          </a:r>
          <a:r>
            <a:rPr lang="fr-CH" sz="2700" kern="1200" dirty="0" err="1"/>
            <a:t>outcome</a:t>
          </a:r>
          <a:r>
            <a:rPr lang="fr-CH" sz="2700" kern="1200" dirty="0"/>
            <a:t> </a:t>
          </a:r>
          <a:r>
            <a:rPr lang="fr-CH" sz="2700" kern="1200" dirty="0" err="1"/>
            <a:t>equations</a:t>
          </a:r>
          <a:r>
            <a:rPr lang="fr-CH" sz="2700" kern="1200" dirty="0"/>
            <a:t> </a:t>
          </a:r>
          <a:endParaRPr lang="en-US" sz="2700" kern="1200" dirty="0"/>
        </a:p>
      </dsp:txBody>
      <dsp:txXfrm>
        <a:off x="0" y="602"/>
        <a:ext cx="10927829" cy="987150"/>
      </dsp:txXfrm>
    </dsp:sp>
    <dsp:sp modelId="{73586888-F5D4-492E-8614-51B77FE30129}">
      <dsp:nvSpPr>
        <dsp:cNvPr id="0" name=""/>
        <dsp:cNvSpPr/>
      </dsp:nvSpPr>
      <dsp:spPr>
        <a:xfrm>
          <a:off x="0" y="987753"/>
          <a:ext cx="10927829" cy="0"/>
        </a:xfrm>
        <a:prstGeom prst="line">
          <a:avLst/>
        </a:prstGeom>
        <a:solidFill>
          <a:schemeClr val="accent2">
            <a:hueOff val="2859466"/>
            <a:satOff val="-5383"/>
            <a:lumOff val="-15441"/>
            <a:alphaOff val="0"/>
          </a:schemeClr>
        </a:solidFill>
        <a:ln w="12700" cap="flat" cmpd="sng" algn="ctr">
          <a:solidFill>
            <a:schemeClr val="accent2">
              <a:hueOff val="2859466"/>
              <a:satOff val="-5383"/>
              <a:lumOff val="-15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36E18-3052-4A61-ACC4-E06CD68E20A1}">
      <dsp:nvSpPr>
        <dsp:cNvPr id="0" name=""/>
        <dsp:cNvSpPr/>
      </dsp:nvSpPr>
      <dsp:spPr>
        <a:xfrm>
          <a:off x="0" y="987753"/>
          <a:ext cx="10927829" cy="98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 err="1"/>
            <a:t>Outcome</a:t>
          </a:r>
          <a:r>
            <a:rPr lang="fr-CH" sz="2700" kern="1200" dirty="0"/>
            <a:t> variable </a:t>
          </a:r>
          <a:r>
            <a:rPr lang="fr-CH" sz="2700" kern="1200" dirty="0" err="1"/>
            <a:t>is</a:t>
          </a:r>
          <a:r>
            <a:rPr lang="fr-CH" sz="2700" kern="1200" dirty="0"/>
            <a:t> the </a:t>
          </a:r>
          <a:r>
            <a:rPr lang="fr-CH" sz="2700" kern="1200" dirty="0" err="1"/>
            <a:t>firm’s</a:t>
          </a:r>
          <a:r>
            <a:rPr lang="fr-CH" sz="2700" kern="1200" dirty="0"/>
            <a:t> </a:t>
          </a:r>
          <a:r>
            <a:rPr lang="fr-CH" sz="2700" kern="1200" dirty="0" err="1"/>
            <a:t>level</a:t>
          </a:r>
          <a:r>
            <a:rPr lang="fr-CH" sz="2700" kern="1200" dirty="0"/>
            <a:t> of exports </a:t>
          </a:r>
          <a:r>
            <a:rPr lang="fr-CH" sz="2700" kern="1200" dirty="0" err="1"/>
            <a:t>which</a:t>
          </a:r>
          <a:r>
            <a:rPr lang="fr-CH" sz="2700" kern="1200" dirty="0"/>
            <a:t> </a:t>
          </a:r>
          <a:r>
            <a:rPr lang="fr-CH" sz="2700" kern="1200" dirty="0" err="1"/>
            <a:t>depends</a:t>
          </a:r>
          <a:r>
            <a:rPr lang="fr-CH" sz="2700" kern="1200" dirty="0"/>
            <a:t> on online </a:t>
          </a:r>
          <a:r>
            <a:rPr lang="fr-CH" sz="2700" kern="1200" dirty="0" err="1"/>
            <a:t>presence</a:t>
          </a:r>
          <a:r>
            <a:rPr lang="fr-CH" sz="2700" kern="1200" dirty="0"/>
            <a:t> (a </a:t>
          </a:r>
          <a:r>
            <a:rPr lang="fr-CH" sz="2700" kern="1200" dirty="0" err="1"/>
            <a:t>binary</a:t>
          </a:r>
          <a:r>
            <a:rPr lang="fr-CH" sz="2700" kern="1200" dirty="0"/>
            <a:t> variable) and </a:t>
          </a:r>
          <a:r>
            <a:rPr lang="fr-CH" sz="2700" kern="1200" dirty="0" err="1"/>
            <a:t>other</a:t>
          </a:r>
          <a:r>
            <a:rPr lang="fr-CH" sz="2700" kern="1200" dirty="0"/>
            <a:t> </a:t>
          </a:r>
          <a:r>
            <a:rPr lang="fr-CH" sz="2700" kern="1200" dirty="0" err="1"/>
            <a:t>explanatory</a:t>
          </a:r>
          <a:r>
            <a:rPr lang="fr-CH" sz="2700" kern="1200" dirty="0"/>
            <a:t> variables</a:t>
          </a:r>
          <a:endParaRPr lang="en-US" sz="2700" kern="1200" dirty="0"/>
        </a:p>
      </dsp:txBody>
      <dsp:txXfrm>
        <a:off x="0" y="987753"/>
        <a:ext cx="10927829" cy="987150"/>
      </dsp:txXfrm>
    </dsp:sp>
    <dsp:sp modelId="{C96436B6-B64A-481F-B3D8-DFA69187122C}">
      <dsp:nvSpPr>
        <dsp:cNvPr id="0" name=""/>
        <dsp:cNvSpPr/>
      </dsp:nvSpPr>
      <dsp:spPr>
        <a:xfrm>
          <a:off x="0" y="1974904"/>
          <a:ext cx="10927829" cy="0"/>
        </a:xfrm>
        <a:prstGeom prst="line">
          <a:avLst/>
        </a:prstGeom>
        <a:solidFill>
          <a:schemeClr val="accent2">
            <a:hueOff val="5718932"/>
            <a:satOff val="-10767"/>
            <a:lumOff val="-30883"/>
            <a:alphaOff val="0"/>
          </a:schemeClr>
        </a:solidFill>
        <a:ln w="12700" cap="flat" cmpd="sng" algn="ctr">
          <a:solidFill>
            <a:schemeClr val="accent2">
              <a:hueOff val="5718932"/>
              <a:satOff val="-10767"/>
              <a:lumOff val="-30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C9E6D-C56D-45ED-A887-41DCA6575279}">
      <dsp:nvSpPr>
        <dsp:cNvPr id="0" name=""/>
        <dsp:cNvSpPr/>
      </dsp:nvSpPr>
      <dsp:spPr>
        <a:xfrm>
          <a:off x="0" y="1974904"/>
          <a:ext cx="10927829" cy="98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 err="1"/>
            <a:t>Selection</a:t>
          </a:r>
          <a:r>
            <a:rPr lang="fr-CH" sz="2700" kern="1200" dirty="0"/>
            <a:t> </a:t>
          </a:r>
          <a:r>
            <a:rPr lang="fr-CH" sz="2700" kern="1200" dirty="0" err="1"/>
            <a:t>into</a:t>
          </a:r>
          <a:r>
            <a:rPr lang="fr-CH" sz="2700" kern="1200" dirty="0"/>
            <a:t> </a:t>
          </a:r>
          <a:r>
            <a:rPr lang="fr-CH" sz="2700" kern="1200" dirty="0" err="1"/>
            <a:t>exporting</a:t>
          </a:r>
          <a:r>
            <a:rPr lang="fr-CH" sz="2700" kern="1200" dirty="0"/>
            <a:t> </a:t>
          </a:r>
          <a:r>
            <a:rPr lang="fr-CH" sz="2700" kern="1200" dirty="0" err="1"/>
            <a:t>depends</a:t>
          </a:r>
          <a:r>
            <a:rPr lang="fr-CH" sz="2700" kern="1200" dirty="0"/>
            <a:t> on online </a:t>
          </a:r>
          <a:r>
            <a:rPr lang="fr-CH" sz="2700" kern="1200" dirty="0" err="1"/>
            <a:t>presence</a:t>
          </a:r>
          <a:r>
            <a:rPr lang="fr-CH" sz="2700" kern="1200" dirty="0"/>
            <a:t>, </a:t>
          </a:r>
          <a:r>
            <a:rPr lang="fr-CH" sz="2700" kern="1200" dirty="0" err="1"/>
            <a:t>other</a:t>
          </a:r>
          <a:r>
            <a:rPr lang="fr-CH" sz="2700" kern="1200" dirty="0"/>
            <a:t> </a:t>
          </a:r>
          <a:r>
            <a:rPr lang="fr-CH" sz="2700" kern="1200" dirty="0" err="1"/>
            <a:t>covariates</a:t>
          </a:r>
          <a:r>
            <a:rPr lang="fr-CH" sz="2700" kern="1200" dirty="0"/>
            <a:t> and exclusion variable not </a:t>
          </a:r>
          <a:r>
            <a:rPr lang="fr-CH" sz="2700" kern="1200" dirty="0" err="1"/>
            <a:t>appearing</a:t>
          </a:r>
          <a:r>
            <a:rPr lang="fr-CH" sz="2700" kern="1200" dirty="0"/>
            <a:t> in </a:t>
          </a:r>
          <a:r>
            <a:rPr lang="fr-CH" sz="2700" kern="1200" dirty="0" err="1"/>
            <a:t>outcome</a:t>
          </a:r>
          <a:r>
            <a:rPr lang="fr-CH" sz="2700" kern="1200" dirty="0"/>
            <a:t> </a:t>
          </a:r>
          <a:r>
            <a:rPr lang="fr-CH" sz="2700" kern="1200" dirty="0" err="1"/>
            <a:t>equation</a:t>
          </a:r>
          <a:endParaRPr lang="en-US" sz="2700" kern="1200" dirty="0"/>
        </a:p>
      </dsp:txBody>
      <dsp:txXfrm>
        <a:off x="0" y="1974904"/>
        <a:ext cx="10927829" cy="987150"/>
      </dsp:txXfrm>
    </dsp:sp>
    <dsp:sp modelId="{1579C115-CC65-4670-A604-1A5398620233}">
      <dsp:nvSpPr>
        <dsp:cNvPr id="0" name=""/>
        <dsp:cNvSpPr/>
      </dsp:nvSpPr>
      <dsp:spPr>
        <a:xfrm>
          <a:off x="0" y="2962054"/>
          <a:ext cx="10927829" cy="0"/>
        </a:xfrm>
        <a:prstGeom prst="line">
          <a:avLst/>
        </a:prstGeom>
        <a:solidFill>
          <a:schemeClr val="accent2">
            <a:hueOff val="8578398"/>
            <a:satOff val="-16150"/>
            <a:lumOff val="-46324"/>
            <a:alphaOff val="0"/>
          </a:schemeClr>
        </a:solidFill>
        <a:ln w="12700" cap="flat" cmpd="sng" algn="ctr">
          <a:solidFill>
            <a:schemeClr val="accent2">
              <a:hueOff val="8578398"/>
              <a:satOff val="-16150"/>
              <a:lumOff val="-46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4D83D-AE8B-47D4-B748-32D3B6B08E1B}">
      <dsp:nvSpPr>
        <dsp:cNvPr id="0" name=""/>
        <dsp:cNvSpPr/>
      </dsp:nvSpPr>
      <dsp:spPr>
        <a:xfrm>
          <a:off x="0" y="2962054"/>
          <a:ext cx="10927829" cy="98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/>
            <a:t>Online </a:t>
          </a:r>
          <a:r>
            <a:rPr lang="fr-CH" sz="2700" kern="1200" dirty="0" err="1"/>
            <a:t>presence</a:t>
          </a:r>
          <a:r>
            <a:rPr lang="fr-CH" sz="2700" kern="1200" dirty="0"/>
            <a:t> </a:t>
          </a:r>
          <a:r>
            <a:rPr lang="fr-CH" sz="2700" kern="1200" dirty="0" err="1"/>
            <a:t>is</a:t>
          </a:r>
          <a:r>
            <a:rPr lang="fr-CH" sz="2700" kern="1200" dirty="0"/>
            <a:t> </a:t>
          </a:r>
          <a:r>
            <a:rPr lang="fr-CH" sz="2700" kern="1200" dirty="0" err="1"/>
            <a:t>assumed</a:t>
          </a:r>
          <a:r>
            <a:rPr lang="fr-CH" sz="2700" kern="1200" dirty="0"/>
            <a:t> to </a:t>
          </a:r>
          <a:r>
            <a:rPr lang="fr-CH" sz="2700" kern="1200" dirty="0" err="1"/>
            <a:t>be</a:t>
          </a:r>
          <a:r>
            <a:rPr lang="fr-CH" sz="2700" kern="1200" dirty="0"/>
            <a:t> </a:t>
          </a:r>
          <a:r>
            <a:rPr lang="fr-CH" sz="2700" kern="1200" dirty="0" err="1"/>
            <a:t>endogenous</a:t>
          </a:r>
          <a:r>
            <a:rPr lang="fr-CH" sz="2700" kern="1200" dirty="0"/>
            <a:t> </a:t>
          </a:r>
          <a:endParaRPr lang="en-US" sz="2700" kern="1200" dirty="0"/>
        </a:p>
      </dsp:txBody>
      <dsp:txXfrm>
        <a:off x="0" y="2962054"/>
        <a:ext cx="10927829" cy="987150"/>
      </dsp:txXfrm>
    </dsp:sp>
    <dsp:sp modelId="{746606A9-1003-4854-9D55-042BDB52E90A}">
      <dsp:nvSpPr>
        <dsp:cNvPr id="0" name=""/>
        <dsp:cNvSpPr/>
      </dsp:nvSpPr>
      <dsp:spPr>
        <a:xfrm>
          <a:off x="0" y="3949205"/>
          <a:ext cx="10927829" cy="0"/>
        </a:xfrm>
        <a:prstGeom prst="line">
          <a:avLst/>
        </a:prstGeom>
        <a:solidFill>
          <a:schemeClr val="accent2">
            <a:hueOff val="11437864"/>
            <a:satOff val="-21533"/>
            <a:lumOff val="-61765"/>
            <a:alphaOff val="0"/>
          </a:schemeClr>
        </a:solidFill>
        <a:ln w="12700" cap="flat" cmpd="sng" algn="ctr">
          <a:solidFill>
            <a:schemeClr val="accent2">
              <a:hueOff val="11437864"/>
              <a:satOff val="-21533"/>
              <a:lumOff val="-6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47E12-6E38-46F2-AEA7-D8FE7BB7D774}">
      <dsp:nvSpPr>
        <dsp:cNvPr id="0" name=""/>
        <dsp:cNvSpPr/>
      </dsp:nvSpPr>
      <dsp:spPr>
        <a:xfrm>
          <a:off x="0" y="3949205"/>
          <a:ext cx="10927829" cy="98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0" y="3949205"/>
        <a:ext cx="10927829" cy="987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9C94C-BCEF-4ECD-A1F2-707DF0C246B7}">
      <dsp:nvSpPr>
        <dsp:cNvPr id="0" name=""/>
        <dsp:cNvSpPr/>
      </dsp:nvSpPr>
      <dsp:spPr>
        <a:xfrm rot="5400000">
          <a:off x="5611862" y="-3065398"/>
          <a:ext cx="2137476" cy="84938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Online presence increases the probability of exporting and level of export of firms which have historically struggled to trade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Eg.</a:t>
          </a:r>
          <a:r>
            <a:rPr lang="en-US" sz="2200" kern="1200" dirty="0"/>
            <a:t> SMEs which have an online presence are more likely to export and have higher level of exports than SMEs without an online presence</a:t>
          </a:r>
        </a:p>
      </dsp:txBody>
      <dsp:txXfrm rot="-5400000">
        <a:off x="2433653" y="217154"/>
        <a:ext cx="8389553" cy="1928790"/>
      </dsp:txXfrm>
    </dsp:sp>
    <dsp:sp modelId="{F561BF45-2FDD-4167-8B6F-BD72C12F05AB}">
      <dsp:nvSpPr>
        <dsp:cNvPr id="0" name=""/>
        <dsp:cNvSpPr/>
      </dsp:nvSpPr>
      <dsp:spPr>
        <a:xfrm>
          <a:off x="280" y="59"/>
          <a:ext cx="2433372" cy="2362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Weak form</a:t>
          </a:r>
        </a:p>
      </dsp:txBody>
      <dsp:txXfrm>
        <a:off x="115631" y="115410"/>
        <a:ext cx="2202670" cy="2132278"/>
      </dsp:txXfrm>
    </dsp:sp>
    <dsp:sp modelId="{7A623D88-9F36-4E27-AD9F-BC407DC98FE1}">
      <dsp:nvSpPr>
        <dsp:cNvPr id="0" name=""/>
        <dsp:cNvSpPr/>
      </dsp:nvSpPr>
      <dsp:spPr>
        <a:xfrm rot="5400000">
          <a:off x="5665153" y="-401004"/>
          <a:ext cx="2302885" cy="81273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Online presence increases the probability of exporting of firms which have historically struggled to trade more so than firms which have not historically struggled to trade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Eg. SMEs which have an online presence enhances the export chances and level of export of SMEs more than larger firms</a:t>
          </a:r>
          <a:endParaRPr lang="en-GB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</dsp:txBody>
      <dsp:txXfrm rot="-5400000">
        <a:off x="2752912" y="2623655"/>
        <a:ext cx="8014949" cy="2078049"/>
      </dsp:txXfrm>
    </dsp:sp>
    <dsp:sp modelId="{0128D514-4881-40F8-B8A3-6FBA8D86142B}">
      <dsp:nvSpPr>
        <dsp:cNvPr id="0" name=""/>
        <dsp:cNvSpPr/>
      </dsp:nvSpPr>
      <dsp:spPr>
        <a:xfrm>
          <a:off x="280" y="2481189"/>
          <a:ext cx="2752632" cy="2362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800" b="1" kern="1200" dirty="0"/>
            <a:t>Strong </a:t>
          </a:r>
          <a:r>
            <a:rPr lang="fr-CH" sz="4800" b="1" kern="1200" dirty="0" err="1"/>
            <a:t>form</a:t>
          </a:r>
          <a:endParaRPr lang="en-US" sz="4800" b="1" kern="1200" dirty="0"/>
        </a:p>
      </dsp:txBody>
      <dsp:txXfrm>
        <a:off x="115631" y="2596540"/>
        <a:ext cx="2521930" cy="21322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143EA-E991-4B31-B2E6-65BAFA2CC13E}">
      <dsp:nvSpPr>
        <dsp:cNvPr id="0" name=""/>
        <dsp:cNvSpPr/>
      </dsp:nvSpPr>
      <dsp:spPr>
        <a:xfrm rot="5400000">
          <a:off x="6071263" y="-2127306"/>
          <a:ext cx="1872439" cy="6595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700" kern="1200" dirty="0"/>
            <a:t>Online </a:t>
          </a:r>
          <a:r>
            <a:rPr lang="fr-CH" sz="2700" kern="1200" dirty="0" err="1"/>
            <a:t>presence</a:t>
          </a:r>
          <a:r>
            <a:rPr lang="fr-CH" sz="2700" kern="1200" dirty="0"/>
            <a:t> </a:t>
          </a:r>
          <a:r>
            <a:rPr lang="fr-CH" sz="2700" kern="1200" dirty="0" err="1"/>
            <a:t>increases</a:t>
          </a:r>
          <a:r>
            <a:rPr lang="fr-CH" sz="2700" kern="1200" dirty="0"/>
            <a:t> the </a:t>
          </a:r>
          <a:r>
            <a:rPr lang="fr-CH" sz="2700" kern="1200" dirty="0" err="1"/>
            <a:t>probability</a:t>
          </a:r>
          <a:r>
            <a:rPr lang="fr-CH" sz="2700" kern="1200" dirty="0"/>
            <a:t> of </a:t>
          </a:r>
          <a:r>
            <a:rPr lang="fr-CH" sz="2700" kern="1200" dirty="0" err="1"/>
            <a:t>exporting</a:t>
          </a:r>
          <a:r>
            <a:rPr lang="fr-CH" sz="2700" kern="1200" dirty="0"/>
            <a:t> of </a:t>
          </a:r>
          <a:r>
            <a:rPr lang="fr-CH" sz="2700" kern="1200" dirty="0" err="1"/>
            <a:t>firms</a:t>
          </a:r>
          <a:r>
            <a:rPr lang="fr-CH" sz="2700" kern="1200" dirty="0"/>
            <a:t> </a:t>
          </a:r>
          <a:r>
            <a:rPr lang="fr-CH" sz="2700" kern="1200" dirty="0" err="1"/>
            <a:t>from</a:t>
          </a:r>
          <a:r>
            <a:rPr lang="fr-CH" sz="2700" kern="1200" dirty="0"/>
            <a:t> </a:t>
          </a:r>
          <a:r>
            <a:rPr lang="fr-CH" sz="2700" kern="1200" dirty="0" err="1"/>
            <a:t>low-income</a:t>
          </a:r>
          <a:r>
            <a:rPr lang="fr-CH" sz="2700" kern="1200" dirty="0"/>
            <a:t> countries more </a:t>
          </a:r>
          <a:r>
            <a:rPr lang="fr-CH" sz="2700" kern="1200" dirty="0" err="1"/>
            <a:t>than</a:t>
          </a:r>
          <a:r>
            <a:rPr lang="fr-CH" sz="2700" kern="1200" dirty="0"/>
            <a:t> </a:t>
          </a:r>
          <a:r>
            <a:rPr lang="fr-CH" sz="2700" kern="1200" dirty="0" err="1"/>
            <a:t>those</a:t>
          </a:r>
          <a:r>
            <a:rPr lang="fr-CH" sz="2700" kern="1200" dirty="0"/>
            <a:t> of </a:t>
          </a:r>
          <a:r>
            <a:rPr lang="fr-CH" sz="2700" kern="1200" dirty="0" err="1"/>
            <a:t>firms</a:t>
          </a:r>
          <a:r>
            <a:rPr lang="fr-CH" sz="2700" kern="1200" dirty="0"/>
            <a:t> </a:t>
          </a:r>
          <a:r>
            <a:rPr lang="fr-CH" sz="2700" kern="1200" dirty="0" err="1"/>
            <a:t>from</a:t>
          </a:r>
          <a:r>
            <a:rPr lang="fr-CH" sz="2700" kern="1200" dirty="0"/>
            <a:t> </a:t>
          </a:r>
          <a:r>
            <a:rPr lang="fr-CH" sz="2700" kern="1200" dirty="0" err="1"/>
            <a:t>other</a:t>
          </a:r>
          <a:r>
            <a:rPr lang="fr-CH" sz="2700" kern="1200" dirty="0"/>
            <a:t> </a:t>
          </a:r>
          <a:r>
            <a:rPr lang="fr-CH" sz="2700" kern="1200" dirty="0" err="1"/>
            <a:t>income</a:t>
          </a:r>
          <a:r>
            <a:rPr lang="fr-CH" sz="2700" kern="1200" dirty="0"/>
            <a:t> groups</a:t>
          </a:r>
          <a:endParaRPr lang="en-US" sz="2700" kern="1200" dirty="0"/>
        </a:p>
      </dsp:txBody>
      <dsp:txXfrm rot="-5400000">
        <a:off x="3709844" y="325518"/>
        <a:ext cx="6503873" cy="1689629"/>
      </dsp:txXfrm>
    </dsp:sp>
    <dsp:sp modelId="{C1A1EE0C-FE3F-492D-ADE5-BC5A10AD108A}">
      <dsp:nvSpPr>
        <dsp:cNvPr id="0" name=""/>
        <dsp:cNvSpPr/>
      </dsp:nvSpPr>
      <dsp:spPr>
        <a:xfrm>
          <a:off x="0" y="58"/>
          <a:ext cx="3709844" cy="2340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H" sz="4000" kern="1200" dirty="0"/>
            <a:t>Low-</a:t>
          </a:r>
          <a:r>
            <a:rPr lang="fr-CH" sz="4000" kern="1200" dirty="0" err="1"/>
            <a:t>income</a:t>
          </a:r>
          <a:r>
            <a:rPr lang="fr-CH" sz="4000" kern="1200" dirty="0"/>
            <a:t> countries</a:t>
          </a:r>
          <a:endParaRPr lang="en-US" sz="4000" kern="1200" dirty="0"/>
        </a:p>
      </dsp:txBody>
      <dsp:txXfrm>
        <a:off x="114256" y="114314"/>
        <a:ext cx="3481332" cy="2112037"/>
      </dsp:txXfrm>
    </dsp:sp>
    <dsp:sp modelId="{9C225C23-B9C8-4A86-812F-01A343C4EDB5}">
      <dsp:nvSpPr>
        <dsp:cNvPr id="0" name=""/>
        <dsp:cNvSpPr/>
      </dsp:nvSpPr>
      <dsp:spPr>
        <a:xfrm rot="5400000">
          <a:off x="6071263" y="330270"/>
          <a:ext cx="1872439" cy="6595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Online presence increases the level of exports of firms from low and middle-income countries more than firms from high-income countries</a:t>
          </a:r>
        </a:p>
      </dsp:txBody>
      <dsp:txXfrm rot="-5400000">
        <a:off x="3709844" y="2783095"/>
        <a:ext cx="6503873" cy="1689629"/>
      </dsp:txXfrm>
    </dsp:sp>
    <dsp:sp modelId="{8D08DAB9-030E-49D0-9C33-FFA06015070B}">
      <dsp:nvSpPr>
        <dsp:cNvPr id="0" name=""/>
        <dsp:cNvSpPr/>
      </dsp:nvSpPr>
      <dsp:spPr>
        <a:xfrm>
          <a:off x="0" y="2457635"/>
          <a:ext cx="3709844" cy="2340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H" sz="4000" kern="1200" dirty="0"/>
            <a:t>Low and middle-</a:t>
          </a:r>
          <a:r>
            <a:rPr lang="fr-CH" sz="4000" kern="1200" dirty="0" err="1"/>
            <a:t>income</a:t>
          </a:r>
          <a:r>
            <a:rPr lang="fr-CH" sz="4000" kern="1200" dirty="0"/>
            <a:t> countries</a:t>
          </a:r>
          <a:endParaRPr lang="en-US" sz="4000" kern="1200" dirty="0"/>
        </a:p>
      </dsp:txBody>
      <dsp:txXfrm>
        <a:off x="114256" y="2571891"/>
        <a:ext cx="3481332" cy="21120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9C94C-BCEF-4ECD-A1F2-707DF0C246B7}">
      <dsp:nvSpPr>
        <dsp:cNvPr id="0" name=""/>
        <dsp:cNvSpPr/>
      </dsp:nvSpPr>
      <dsp:spPr>
        <a:xfrm rot="5400000">
          <a:off x="6485731" y="-2315355"/>
          <a:ext cx="1890384" cy="69938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Online presence increases the probability of exporting of firms from Latin America &amp; Caribbean, Middle East &amp; North Africa and South Asia more than firms from other regions</a:t>
          </a:r>
        </a:p>
      </dsp:txBody>
      <dsp:txXfrm rot="-5400000">
        <a:off x="3934019" y="328638"/>
        <a:ext cx="6901529" cy="1705822"/>
      </dsp:txXfrm>
    </dsp:sp>
    <dsp:sp modelId="{F561BF45-2FDD-4167-8B6F-BD72C12F05AB}">
      <dsp:nvSpPr>
        <dsp:cNvPr id="0" name=""/>
        <dsp:cNvSpPr/>
      </dsp:nvSpPr>
      <dsp:spPr>
        <a:xfrm>
          <a:off x="0" y="59"/>
          <a:ext cx="3934018" cy="2362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900" b="1" kern="1200" dirty="0"/>
            <a:t>Entry to export </a:t>
          </a:r>
          <a:r>
            <a:rPr lang="fr-CH" sz="4900" b="1" kern="1200" dirty="0" err="1"/>
            <a:t>markets</a:t>
          </a:r>
          <a:endParaRPr lang="en-US" sz="4900" b="1" kern="1200" dirty="0"/>
        </a:p>
      </dsp:txBody>
      <dsp:txXfrm>
        <a:off x="115351" y="115410"/>
        <a:ext cx="3703316" cy="2132278"/>
      </dsp:txXfrm>
    </dsp:sp>
    <dsp:sp modelId="{7A623D88-9F36-4E27-AD9F-BC407DC98FE1}">
      <dsp:nvSpPr>
        <dsp:cNvPr id="0" name=""/>
        <dsp:cNvSpPr/>
      </dsp:nvSpPr>
      <dsp:spPr>
        <a:xfrm rot="5400000">
          <a:off x="6485731" y="165774"/>
          <a:ext cx="1890384" cy="69938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Online presence increases the level of exports of firms from Africa and Latin America &amp; Caribbean  more than those from other regions</a:t>
          </a:r>
        </a:p>
      </dsp:txBody>
      <dsp:txXfrm rot="-5400000">
        <a:off x="3934019" y="2809768"/>
        <a:ext cx="6901529" cy="1705822"/>
      </dsp:txXfrm>
    </dsp:sp>
    <dsp:sp modelId="{0128D514-4881-40F8-B8A3-6FBA8D86142B}">
      <dsp:nvSpPr>
        <dsp:cNvPr id="0" name=""/>
        <dsp:cNvSpPr/>
      </dsp:nvSpPr>
      <dsp:spPr>
        <a:xfrm>
          <a:off x="0" y="2481189"/>
          <a:ext cx="3934018" cy="2362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900" b="1" kern="1200" dirty="0" err="1"/>
            <a:t>Level</a:t>
          </a:r>
          <a:r>
            <a:rPr lang="fr-CH" sz="4900" b="1" kern="1200" dirty="0"/>
            <a:t> of exports</a:t>
          </a:r>
          <a:endParaRPr lang="en-US" sz="4900" b="1" kern="1200" dirty="0"/>
        </a:p>
      </dsp:txBody>
      <dsp:txXfrm>
        <a:off x="115351" y="2596540"/>
        <a:ext cx="3703316" cy="21322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9C94C-BCEF-4ECD-A1F2-707DF0C246B7}">
      <dsp:nvSpPr>
        <dsp:cNvPr id="0" name=""/>
        <dsp:cNvSpPr/>
      </dsp:nvSpPr>
      <dsp:spPr>
        <a:xfrm rot="5400000">
          <a:off x="6606384" y="-2453202"/>
          <a:ext cx="1290090" cy="6720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As we observed in the survey data, only a small proportion of SMEs export</a:t>
          </a:r>
        </a:p>
      </dsp:txBody>
      <dsp:txXfrm rot="-5400000">
        <a:off x="3891407" y="324752"/>
        <a:ext cx="6657068" cy="1164136"/>
      </dsp:txXfrm>
    </dsp:sp>
    <dsp:sp modelId="{F561BF45-2FDD-4167-8B6F-BD72C12F05AB}">
      <dsp:nvSpPr>
        <dsp:cNvPr id="0" name=""/>
        <dsp:cNvSpPr/>
      </dsp:nvSpPr>
      <dsp:spPr>
        <a:xfrm>
          <a:off x="66691" y="121313"/>
          <a:ext cx="3834525" cy="1594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Most SMES are not exporters</a:t>
          </a:r>
        </a:p>
      </dsp:txBody>
      <dsp:txXfrm>
        <a:off x="144513" y="199135"/>
        <a:ext cx="3678881" cy="1438540"/>
      </dsp:txXfrm>
    </dsp:sp>
    <dsp:sp modelId="{E0A32614-AB1F-4092-8F83-E254DEBCE4DC}">
      <dsp:nvSpPr>
        <dsp:cNvPr id="0" name=""/>
        <dsp:cNvSpPr/>
      </dsp:nvSpPr>
      <dsp:spPr>
        <a:xfrm rot="5400000">
          <a:off x="6793516" y="-709132"/>
          <a:ext cx="1224388" cy="65010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Online presence increases the probability that SMEs are able to enter foreign markets</a:t>
          </a:r>
        </a:p>
      </dsp:txBody>
      <dsp:txXfrm rot="-5400000">
        <a:off x="4155175" y="1988979"/>
        <a:ext cx="6441301" cy="1104848"/>
      </dsp:txXfrm>
    </dsp:sp>
    <dsp:sp modelId="{8BCEA608-DD95-4A2E-98F6-7F2BF65C4BAF}">
      <dsp:nvSpPr>
        <dsp:cNvPr id="0" name=""/>
        <dsp:cNvSpPr/>
      </dsp:nvSpPr>
      <dsp:spPr>
        <a:xfrm>
          <a:off x="172419" y="1824160"/>
          <a:ext cx="3982755" cy="142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Entry to export markets</a:t>
          </a:r>
        </a:p>
      </dsp:txBody>
      <dsp:txXfrm>
        <a:off x="241995" y="1893736"/>
        <a:ext cx="3843603" cy="1286112"/>
      </dsp:txXfrm>
    </dsp:sp>
    <dsp:sp modelId="{24DE6C1E-9F51-40D6-A590-3D7989D7053A}">
      <dsp:nvSpPr>
        <dsp:cNvPr id="0" name=""/>
        <dsp:cNvSpPr/>
      </dsp:nvSpPr>
      <dsp:spPr>
        <a:xfrm rot="5400000">
          <a:off x="6469094" y="879914"/>
          <a:ext cx="1279660" cy="66873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Online presence increases the level of SMEs’ exports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 dirty="0"/>
        </a:p>
      </dsp:txBody>
      <dsp:txXfrm rot="-5400000">
        <a:off x="3765259" y="3646217"/>
        <a:ext cx="6624863" cy="1154724"/>
      </dsp:txXfrm>
    </dsp:sp>
    <dsp:sp modelId="{60FD0C59-E83C-42AA-A958-B61F8C62710C}">
      <dsp:nvSpPr>
        <dsp:cNvPr id="0" name=""/>
        <dsp:cNvSpPr/>
      </dsp:nvSpPr>
      <dsp:spPr>
        <a:xfrm>
          <a:off x="160517" y="3403242"/>
          <a:ext cx="3604741" cy="1640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Level of exports</a:t>
          </a:r>
        </a:p>
      </dsp:txBody>
      <dsp:txXfrm>
        <a:off x="240608" y="3483333"/>
        <a:ext cx="3444559" cy="14804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9C94C-BCEF-4ECD-A1F2-707DF0C246B7}">
      <dsp:nvSpPr>
        <dsp:cNvPr id="0" name=""/>
        <dsp:cNvSpPr/>
      </dsp:nvSpPr>
      <dsp:spPr>
        <a:xfrm rot="5400000">
          <a:off x="6485731" y="-2315355"/>
          <a:ext cx="1890384" cy="69938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Online presence increases the probability that firms majority-owned by women, or whose top manager is female, or with a majority females workforce are able to enter foreign markets</a:t>
          </a:r>
        </a:p>
      </dsp:txBody>
      <dsp:txXfrm rot="-5400000">
        <a:off x="3934019" y="328638"/>
        <a:ext cx="6901529" cy="1705822"/>
      </dsp:txXfrm>
    </dsp:sp>
    <dsp:sp modelId="{F561BF45-2FDD-4167-8B6F-BD72C12F05AB}">
      <dsp:nvSpPr>
        <dsp:cNvPr id="0" name=""/>
        <dsp:cNvSpPr/>
      </dsp:nvSpPr>
      <dsp:spPr>
        <a:xfrm>
          <a:off x="0" y="59"/>
          <a:ext cx="3934018" cy="2362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900" b="1" kern="1200" dirty="0"/>
            <a:t>Entry to export </a:t>
          </a:r>
          <a:r>
            <a:rPr lang="fr-CH" sz="4900" b="1" kern="1200" dirty="0" err="1"/>
            <a:t>markets</a:t>
          </a:r>
          <a:endParaRPr lang="en-US" sz="4900" b="1" kern="1200" dirty="0"/>
        </a:p>
      </dsp:txBody>
      <dsp:txXfrm>
        <a:off x="115351" y="115410"/>
        <a:ext cx="3703316" cy="2132278"/>
      </dsp:txXfrm>
    </dsp:sp>
    <dsp:sp modelId="{7A623D88-9F36-4E27-AD9F-BC407DC98FE1}">
      <dsp:nvSpPr>
        <dsp:cNvPr id="0" name=""/>
        <dsp:cNvSpPr/>
      </dsp:nvSpPr>
      <dsp:spPr>
        <a:xfrm rot="5400000">
          <a:off x="6485731" y="165774"/>
          <a:ext cx="1890384" cy="69938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Online presence increases the level of exports of majority-owned by women, or whose top manager is female</a:t>
          </a:r>
        </a:p>
      </dsp:txBody>
      <dsp:txXfrm rot="-5400000">
        <a:off x="3934019" y="2809768"/>
        <a:ext cx="6901529" cy="1705822"/>
      </dsp:txXfrm>
    </dsp:sp>
    <dsp:sp modelId="{0128D514-4881-40F8-B8A3-6FBA8D86142B}">
      <dsp:nvSpPr>
        <dsp:cNvPr id="0" name=""/>
        <dsp:cNvSpPr/>
      </dsp:nvSpPr>
      <dsp:spPr>
        <a:xfrm>
          <a:off x="0" y="2481189"/>
          <a:ext cx="3934018" cy="2362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900" b="1" kern="1200" dirty="0" err="1"/>
            <a:t>Level</a:t>
          </a:r>
          <a:r>
            <a:rPr lang="fr-CH" sz="4900" b="1" kern="1200" dirty="0"/>
            <a:t> of exports</a:t>
          </a:r>
          <a:endParaRPr lang="en-US" sz="4900" b="1" kern="1200" dirty="0"/>
        </a:p>
      </dsp:txBody>
      <dsp:txXfrm>
        <a:off x="115351" y="2596540"/>
        <a:ext cx="3703316" cy="2132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4B55E2-A24A-6E43-8D55-03A8547E1A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08DBC-996D-A644-AD2C-E58B04FA21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1A1F8-CA11-D449-8B93-07E4BC0CED25}" type="datetime1">
              <a:rPr lang="sv-SE" smtClean="0"/>
              <a:t>2025-01-22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81403-69B9-9C40-ADFD-0046EEE722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The Nordic Africa Institute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B8F58-B1BD-364D-91AD-0C217069A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C627E-1630-8849-A5E9-70C984D347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921809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57C66-0964-304F-BAB3-5C2EA29DB978}" type="datetime1">
              <a:rPr lang="sv-SE" smtClean="0"/>
              <a:t>2025-01-22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The Nordic Africa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9A46D-E263-B740-A485-6042DE0E7B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23102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7919-AB22-4262-976E-BD537128C797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6777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7919-AB22-4262-976E-BD537128C797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85399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7919-AB22-4262-976E-BD537128C797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3032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7919-AB22-4262-976E-BD537128C797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5475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7919-AB22-4262-976E-BD537128C797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673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7919-AB22-4262-976E-BD537128C797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782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7919-AB22-4262-976E-BD537128C797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77298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7919-AB22-4262-976E-BD537128C797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69264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7919-AB22-4262-976E-BD537128C797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9372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193879-CE50-594A-806C-0B6408492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199" t="31454" r="34375" b="44402"/>
          <a:stretch/>
        </p:blipFill>
        <p:spPr>
          <a:xfrm>
            <a:off x="2167110" y="1644843"/>
            <a:ext cx="7857780" cy="3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2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two third image righ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AA5136-895F-874F-A42D-BC12AB9D756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6388" y="0"/>
            <a:ext cx="8075612" cy="6858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two-third</a:t>
            </a:r>
            <a:r>
              <a:rPr lang="sv-SE" dirty="0"/>
              <a:t> image</a:t>
            </a:r>
          </a:p>
          <a:p>
            <a:endParaRPr lang="sv-S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EBA950-0F4E-B549-B649-00518382C8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FBC4F-BD82-1B4B-AA73-174BB81A8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116" y="836613"/>
            <a:ext cx="2995784" cy="13414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0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67E38-A1FE-F041-A255-833A67AE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2168526"/>
            <a:ext cx="3001964" cy="3771898"/>
          </a:xfrm>
        </p:spPr>
        <p:txBody>
          <a:bodyPr anchor="t" anchorCtr="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9996894-E55C-DB4C-941A-9C8BE37EF7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45A590-8A82-1C4E-B71B-A0A9F58CF3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</p:spTree>
    <p:extLst>
      <p:ext uri="{BB962C8B-B14F-4D97-AF65-F5344CB8AC3E}">
        <p14:creationId xmlns:p14="http://schemas.microsoft.com/office/powerpoint/2010/main" val="103627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half page image righ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AA5136-895F-874F-A42D-BC12AB9D756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half</a:t>
            </a:r>
            <a:r>
              <a:rPr lang="sv-SE" dirty="0"/>
              <a:t> page image</a:t>
            </a:r>
          </a:p>
          <a:p>
            <a:endParaRPr lang="sv-S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EBA950-0F4E-B549-B649-00518382C8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FBC4F-BD82-1B4B-AA73-174BB81A8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116" y="836613"/>
            <a:ext cx="4989684" cy="13414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6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67E38-A1FE-F041-A255-833A67AE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2168526"/>
            <a:ext cx="4995864" cy="3771898"/>
          </a:xfrm>
        </p:spPr>
        <p:txBody>
          <a:bodyPr anchor="t" anchorCtr="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9996894-E55C-DB4C-941A-9C8BE37EF7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45A590-8A82-1C4E-B71B-A0A9F58CF3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</p:spTree>
    <p:extLst>
      <p:ext uri="{BB962C8B-B14F-4D97-AF65-F5344CB8AC3E}">
        <p14:creationId xmlns:p14="http://schemas.microsoft.com/office/powerpoint/2010/main" val="261184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third page image righ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AA5136-895F-874F-A42D-BC12AB9D756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2124" y="0"/>
            <a:ext cx="4079875" cy="6858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third</a:t>
            </a:r>
            <a:r>
              <a:rPr lang="sv-SE" dirty="0"/>
              <a:t> page image</a:t>
            </a:r>
          </a:p>
          <a:p>
            <a:endParaRPr lang="sv-S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EBA950-0F4E-B549-B649-00518382C8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FBC4F-BD82-1B4B-AA73-174BB81A8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116" y="836613"/>
            <a:ext cx="6602584" cy="10486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6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67E38-A1FE-F041-A255-833A67AE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2168526"/>
            <a:ext cx="6608764" cy="3771898"/>
          </a:xfrm>
        </p:spPr>
        <p:txBody>
          <a:bodyPr anchor="t" anchorCtr="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9996894-E55C-DB4C-941A-9C8BE37EF7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45A590-8A82-1C4E-B71B-A0A9F58CF3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</p:spTree>
    <p:extLst>
      <p:ext uri="{BB962C8B-B14F-4D97-AF65-F5344CB8AC3E}">
        <p14:creationId xmlns:p14="http://schemas.microsoft.com/office/powerpoint/2010/main" val="1417507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multiple images caption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EBA950-0F4E-B549-B649-00518382C8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67E38-A1FE-F041-A255-833A67AEAE4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118" y="4515578"/>
            <a:ext cx="3414882" cy="1434371"/>
          </a:xfrm>
        </p:spPr>
        <p:txBody>
          <a:bodyPr anchor="t" anchorCtr="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9996894-E55C-DB4C-941A-9C8BE37EF7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45A590-8A82-1C4E-B71B-A0A9F58CF3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EFEB7017-BF3F-A846-A177-8BE51D609B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112" y="1800225"/>
            <a:ext cx="3417888" cy="244157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image</a:t>
            </a:r>
          </a:p>
          <a:p>
            <a:endParaRPr lang="sv-SE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49000EF-81D8-5F49-BB15-79BC17E64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116" y="836614"/>
            <a:ext cx="6602584" cy="6898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6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A2DF79C-8FF3-8D43-9F65-2655569C8F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395618" y="4515578"/>
            <a:ext cx="3414882" cy="1434371"/>
          </a:xfrm>
        </p:spPr>
        <p:txBody>
          <a:bodyPr anchor="t" anchorCtr="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A1C48D7B-2AE9-2647-BAE4-B721558B7B8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92612" y="1800225"/>
            <a:ext cx="3417888" cy="244157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image</a:t>
            </a:r>
          </a:p>
          <a:p>
            <a:endParaRPr lang="sv-SE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1788BB6-DE76-0347-A484-634DE99A5EF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43718" y="4515578"/>
            <a:ext cx="3414882" cy="1434371"/>
          </a:xfrm>
        </p:spPr>
        <p:txBody>
          <a:bodyPr anchor="t" anchorCtr="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B65447C1-DC9D-DF44-B7B4-A229AEACFD2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40712" y="1800225"/>
            <a:ext cx="3417888" cy="244157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image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1081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multiple images to edg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AA5136-895F-874F-A42D-BC12AB9D756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6390" y="0"/>
            <a:ext cx="3995736" cy="322897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image</a:t>
            </a:r>
          </a:p>
          <a:p>
            <a:endParaRPr lang="sv-S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EBA950-0F4E-B549-B649-00518382C8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FBC4F-BD82-1B4B-AA73-174BB81A8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116" y="3567113"/>
            <a:ext cx="4595984" cy="4898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2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67E38-A1FE-F041-A255-833A67AEAE4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117" y="4051300"/>
            <a:ext cx="5321471" cy="1898650"/>
          </a:xfrm>
        </p:spPr>
        <p:txBody>
          <a:bodyPr anchor="t" anchorCtr="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9996894-E55C-DB4C-941A-9C8BE37EF7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45A590-8A82-1C4E-B71B-A0A9F58CF3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EFEB7017-BF3F-A846-A177-8BE51D609B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0"/>
            <a:ext cx="4116388" cy="322897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image</a:t>
            </a:r>
          </a:p>
          <a:p>
            <a:endParaRPr lang="sv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5F039B-76BB-524E-B164-F8A4EC5EB60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51417" y="4051300"/>
            <a:ext cx="5321471" cy="1898650"/>
          </a:xfrm>
        </p:spPr>
        <p:txBody>
          <a:bodyPr anchor="t" anchorCtr="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5A01F49-82F4-FD4C-8772-3E55C835D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04188" y="0"/>
            <a:ext cx="4087811" cy="322897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25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image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7351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7A7B53B-9CD5-ED45-9198-658E72885FBB}"/>
              </a:ext>
            </a:extLst>
          </p:cNvPr>
          <p:cNvGrpSpPr/>
          <p:nvPr userDrawn="1"/>
        </p:nvGrpSpPr>
        <p:grpSpPr>
          <a:xfrm>
            <a:off x="7368753" y="1803020"/>
            <a:ext cx="7074128" cy="4428405"/>
            <a:chOff x="7664038" y="2032322"/>
            <a:chExt cx="4939544" cy="30921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770B174-1174-D04A-B603-56F931CC5BC6}"/>
                </a:ext>
              </a:extLst>
            </p:cNvPr>
            <p:cNvSpPr/>
            <p:nvPr userDrawn="1"/>
          </p:nvSpPr>
          <p:spPr>
            <a:xfrm>
              <a:off x="8373580" y="2300946"/>
              <a:ext cx="3581730" cy="23759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2DF5FA6-2760-F84C-8A49-B0E480A0326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5727" t="28761" r="32270" b="45216"/>
            <a:stretch/>
          </p:blipFill>
          <p:spPr>
            <a:xfrm>
              <a:off x="8695261" y="2708709"/>
              <a:ext cx="3063033" cy="11861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86CB98-1E21-5246-80CA-2669E6825B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64038" y="2032322"/>
              <a:ext cx="4939544" cy="3092155"/>
            </a:xfrm>
            <a:prstGeom prst="rect">
              <a:avLst/>
            </a:prstGeom>
          </p:spPr>
        </p:pic>
      </p:grp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9996894-E55C-DB4C-941A-9C8BE37EF7F7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45A590-8A82-1C4E-B71B-A0A9F58CF3FC}"/>
              </a:ext>
            </a:extLst>
          </p:cNvPr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EBA950-0F4E-B549-B649-00518382C80C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D6569-B208-F246-9E35-A2C1F8613700}"/>
              </a:ext>
            </a:extLst>
          </p:cNvPr>
          <p:cNvSpPr txBox="1"/>
          <p:nvPr userDrawn="1"/>
        </p:nvSpPr>
        <p:spPr>
          <a:xfrm>
            <a:off x="522116" y="836613"/>
            <a:ext cx="5468284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v-SE" sz="3200" b="1" dirty="0" err="1">
                <a:solidFill>
                  <a:schemeClr val="bg1"/>
                </a:solidFill>
              </a:rPr>
              <a:t>Thank</a:t>
            </a:r>
            <a:r>
              <a:rPr lang="sv-SE" sz="3200" b="1" dirty="0">
                <a:solidFill>
                  <a:schemeClr val="bg1"/>
                </a:solidFill>
              </a:rPr>
              <a:t> </a:t>
            </a:r>
            <a:r>
              <a:rPr lang="sv-SE" sz="3200" b="1" dirty="0" err="1">
                <a:solidFill>
                  <a:schemeClr val="bg1"/>
                </a:solidFill>
              </a:rPr>
              <a:t>you</a:t>
            </a:r>
            <a:r>
              <a:rPr lang="sv-SE" sz="32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0C5C21-3B11-AB43-8431-47ED352932D5}"/>
              </a:ext>
            </a:extLst>
          </p:cNvPr>
          <p:cNvSpPr txBox="1"/>
          <p:nvPr userDrawn="1"/>
        </p:nvSpPr>
        <p:spPr>
          <a:xfrm>
            <a:off x="522116" y="2168524"/>
            <a:ext cx="5770684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v-SE" sz="2000" b="0" dirty="0" err="1">
                <a:solidFill>
                  <a:schemeClr val="bg1"/>
                </a:solidFill>
              </a:rPr>
              <a:t>Welcome</a:t>
            </a:r>
            <a:r>
              <a:rPr lang="sv-SE" sz="2000" b="0" dirty="0">
                <a:solidFill>
                  <a:schemeClr val="bg1"/>
                </a:solidFill>
              </a:rPr>
              <a:t> to visit </a:t>
            </a:r>
            <a:r>
              <a:rPr lang="sv-SE" sz="2000" b="0" dirty="0" err="1">
                <a:solidFill>
                  <a:schemeClr val="bg1"/>
                </a:solidFill>
              </a:rPr>
              <a:t>us</a:t>
            </a:r>
            <a:r>
              <a:rPr lang="sv-SE" sz="2000" b="0" dirty="0">
                <a:solidFill>
                  <a:schemeClr val="bg1"/>
                </a:solidFill>
              </a:rPr>
              <a:t> at </a:t>
            </a:r>
            <a:br>
              <a:rPr lang="sv-SE" sz="2000" b="0" dirty="0">
                <a:solidFill>
                  <a:schemeClr val="bg1"/>
                </a:solidFill>
              </a:rPr>
            </a:br>
            <a:r>
              <a:rPr lang="sv-SE" sz="2000" b="0" u="sng" dirty="0" err="1">
                <a:solidFill>
                  <a:schemeClr val="bg1"/>
                </a:solidFill>
              </a:rPr>
              <a:t>www.nai.uu.se</a:t>
            </a:r>
            <a:endParaRPr lang="sv-SE" sz="2000" b="0" u="sng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220ED1-031A-004A-BAD4-067A1590A328}"/>
              </a:ext>
            </a:extLst>
          </p:cNvPr>
          <p:cNvGrpSpPr/>
          <p:nvPr userDrawn="1"/>
        </p:nvGrpSpPr>
        <p:grpSpPr>
          <a:xfrm>
            <a:off x="6148832" y="1248033"/>
            <a:ext cx="1835041" cy="3598161"/>
            <a:chOff x="6368965" y="1893600"/>
            <a:chExt cx="1419464" cy="27832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F4D1EF-8426-5049-AB79-E02A2E493A08}"/>
                </a:ext>
              </a:extLst>
            </p:cNvPr>
            <p:cNvSpPr/>
            <p:nvPr userDrawn="1"/>
          </p:nvSpPr>
          <p:spPr>
            <a:xfrm>
              <a:off x="6469147" y="2225930"/>
              <a:ext cx="1194892" cy="21084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C6EA023-BAA7-6A46-9448-7CF00FA7DB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2607" t="36482" r="42039" b="35583"/>
            <a:stretch/>
          </p:blipFill>
          <p:spPr>
            <a:xfrm>
              <a:off x="6719638" y="2846940"/>
              <a:ext cx="693911" cy="7890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B294DA-9635-BE47-979C-2F8DC9725F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1282" t="5081" r="10842" b="7329"/>
            <a:stretch/>
          </p:blipFill>
          <p:spPr>
            <a:xfrm>
              <a:off x="6368965" y="1893600"/>
              <a:ext cx="1419464" cy="2783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646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5855E-1C1A-B264-7C3A-0C0ECDF3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0005-C1C7-CC05-F01A-0EA4DD38B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68743-7842-97B4-7348-DEBB0D4B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023-9908-45BA-9BBD-C10CFC20BBF8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2CEAB-2C90-F650-39B1-907DDDD9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5B831-E8AE-3193-3056-BE26C49D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D688-396F-40C4-B57C-DF42128BE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797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1A51-A7BB-0F08-0967-33FB7D1C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3E027-E418-6E38-00A4-4AD3D9698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0DB73-C0C7-38C8-89F5-BD7F75320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2BF9E-A451-0475-1EB3-E3EE6367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023-9908-45BA-9BBD-C10CFC20BBF8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70FD0-818F-5D59-2E2B-2F266605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C7083-33E5-53CF-F8DA-1F5A42B2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D688-396F-40C4-B57C-DF42128BE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059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3EB3-567B-47E8-487B-65CBDF19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4AA51-BDA8-365F-0AEF-3D25E832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023-9908-45BA-9BBD-C10CFC20BBF8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76340-5C6D-E728-1CE9-5CC5A1D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E30C5-F7B0-F5DF-224D-18645188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D688-396F-40C4-B57C-DF42128BE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6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D119-C7CB-9A43-A215-6F5644F15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116" y="2168525"/>
            <a:ext cx="11153946" cy="835293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algn="l" fontAlgn="t">
              <a:defRPr sz="5400" spc="-6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90337-BB6B-214B-AD9A-C46F350FE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115" y="3029218"/>
            <a:ext cx="11153947" cy="1655762"/>
          </a:xfrm>
        </p:spPr>
        <p:txBody>
          <a:bodyPr lIns="0">
            <a:noAutofit/>
          </a:bodyPr>
          <a:lstStyle>
            <a:lvl1pPr marL="0" indent="0" algn="l">
              <a:buNone/>
              <a:defRPr sz="3000" b="1" i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DFE294E-A1D6-9A42-B61F-4EFEBF7EE7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288" y="5680869"/>
            <a:ext cx="5321300" cy="614362"/>
          </a:xfrm>
        </p:spPr>
        <p:txBody>
          <a:bodyPr/>
          <a:lstStyle>
            <a:lvl1pPr marL="0" indent="0">
              <a:lnSpc>
                <a:spcPts val="2360"/>
              </a:lnSpc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author and date</a:t>
            </a:r>
          </a:p>
        </p:txBody>
      </p:sp>
    </p:spTree>
    <p:extLst>
      <p:ext uri="{BB962C8B-B14F-4D97-AF65-F5344CB8AC3E}">
        <p14:creationId xmlns:p14="http://schemas.microsoft.com/office/powerpoint/2010/main" val="125632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F14F-2FDC-4C4D-A9C9-CF55F1978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168525"/>
            <a:ext cx="10831512" cy="133191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chapter title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7706D-7D87-934C-9053-AEEAC2C36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1643425"/>
            <a:ext cx="10515600" cy="718775"/>
          </a:xfr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chapter </a:t>
            </a:r>
            <a:r>
              <a:rPr lang="en-US" dirty="0" err="1"/>
              <a:t>nr</a:t>
            </a:r>
            <a:r>
              <a:rPr lang="en-US" dirty="0"/>
              <a:t> or chapter pre-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7366D0D-5EEB-6D4B-A720-445249E5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4B0F78-00D1-5A47-9BA1-18867357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7C60A81-ADA0-2043-9C7A-864D2387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050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BC4F-BD82-1B4B-AA73-174BB81A8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116" y="836613"/>
            <a:ext cx="11147768" cy="854075"/>
          </a:xfrm>
          <a:prstGeom prst="rect">
            <a:avLst/>
          </a:prstGeom>
        </p:spPr>
        <p:txBody>
          <a:bodyPr anchor="t" anchorCtr="0"/>
          <a:lstStyle>
            <a:lvl1pPr>
              <a:defRPr spc="-50" baseline="0"/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67E38-A1FE-F041-A255-833A67AE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2178048"/>
            <a:ext cx="5327650" cy="3762375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693864-1A62-AD43-9A9D-A39375F74F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8414" y="2168524"/>
            <a:ext cx="5327650" cy="3781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9996894-E55C-DB4C-941A-9C8BE37EF7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45A590-8A82-1C4E-B71B-A0A9F58CF3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EBA950-0F4E-B549-B649-00518382C8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303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title and group heading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4B87-F7EA-4D40-BAD3-F1F148D5F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842962"/>
            <a:ext cx="11153946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03E20-AE00-D34A-A524-D665C13A4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178050"/>
            <a:ext cx="5327650" cy="814386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15AF9-D609-BC4F-B44A-6F2E73E2E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9" y="2667001"/>
            <a:ext cx="5327650" cy="3282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8A9F4-95F2-1448-9E25-0DBC1C8B8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268" y="2178050"/>
            <a:ext cx="5328616" cy="823912"/>
          </a:xfrm>
        </p:spPr>
        <p:txBody>
          <a:bodyPr anchor="t" anchorCtr="0"/>
          <a:lstStyle>
            <a:lvl1pPr marL="0" indent="0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F5161-00A5-6144-B441-0BE892994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8412" y="2667001"/>
            <a:ext cx="5321472" cy="3282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2D86AF2-F740-584E-B886-3A11A491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AE56872-77BD-0C49-AC49-CC8E55F5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500F3A4-9C66-D549-9B66-265231EF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669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4B87-F7EA-4D40-BAD3-F1F148D5F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842962"/>
            <a:ext cx="11153946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03E20-AE00-D34A-A524-D665C13A4D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1873979"/>
            <a:ext cx="5580062" cy="55245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2D86AF2-F740-584E-B886-3A11A491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AE56872-77BD-0C49-AC49-CC8E55F5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500F3A4-9C66-D549-9B66-265231EF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DB30FE3D-C7D9-CE42-93BF-F3AF997654C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8" y="2426429"/>
            <a:ext cx="11153946" cy="3523521"/>
          </a:xfrm>
        </p:spPr>
        <p:txBody>
          <a:bodyPr/>
          <a:lstStyle/>
          <a:p>
            <a:r>
              <a:rPr lang="en-US"/>
              <a:t>Click icon to add table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333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graph righ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EBA950-0F4E-B549-B649-00518382C8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FBC4F-BD82-1B4B-AA73-174BB81A8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116" y="836613"/>
            <a:ext cx="4989684" cy="13414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6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67E38-A1FE-F041-A255-833A67AE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2168526"/>
            <a:ext cx="4995864" cy="3771898"/>
          </a:xfrm>
        </p:spPr>
        <p:txBody>
          <a:bodyPr anchor="t" anchorCtr="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9996894-E55C-DB4C-941A-9C8BE37EF7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45A590-8A82-1C4E-B71B-A0A9F58CF3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99E3C06-05C4-AB46-BF55-34FBF5A54C59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6348413" y="836613"/>
            <a:ext cx="5321300" cy="5113337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chart</a:t>
            </a:r>
            <a:r>
              <a:rPr lang="sv-SE" dirty="0"/>
              <a:t> or </a:t>
            </a:r>
            <a:r>
              <a:rPr lang="sv-SE" dirty="0" err="1"/>
              <a:t>graph</a:t>
            </a:r>
            <a:r>
              <a:rPr lang="sv-SE" dirty="0"/>
              <a:t>, </a:t>
            </a:r>
            <a:r>
              <a:rPr lang="sv-SE" dirty="0" err="1"/>
              <a:t>always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2D-graphs</a:t>
            </a:r>
          </a:p>
        </p:txBody>
      </p:sp>
    </p:spTree>
    <p:extLst>
      <p:ext uri="{BB962C8B-B14F-4D97-AF65-F5344CB8AC3E}">
        <p14:creationId xmlns:p14="http://schemas.microsoft.com/office/powerpoint/2010/main" val="129357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highlighted numbe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EBA950-0F4E-B549-B649-00518382C8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FBC4F-BD82-1B4B-AA73-174BB81A8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115" y="836613"/>
            <a:ext cx="5321299" cy="73887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0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9996894-E55C-DB4C-941A-9C8BE37EF7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45A590-8A82-1C4E-B71B-A0A9F58CF3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99E3C06-05C4-AB46-BF55-34FBF5A54C59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522288" y="2168525"/>
            <a:ext cx="5321300" cy="349443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chart</a:t>
            </a:r>
            <a:r>
              <a:rPr lang="sv-SE" dirty="0"/>
              <a:t> or </a:t>
            </a:r>
            <a:r>
              <a:rPr lang="sv-SE" dirty="0" err="1"/>
              <a:t>graph</a:t>
            </a:r>
            <a:r>
              <a:rPr lang="sv-SE" dirty="0"/>
              <a:t>, </a:t>
            </a:r>
            <a:r>
              <a:rPr lang="sv-SE" dirty="0" err="1"/>
              <a:t>always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2D-graphs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163D44-25E6-AE42-B21A-54C89E46A3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8413" y="2168525"/>
            <a:ext cx="5321300" cy="482600"/>
          </a:xfrm>
        </p:spPr>
        <p:txBody>
          <a:bodyPr/>
          <a:lstStyle>
            <a:lvl1pPr marL="0" indent="0" algn="ctr">
              <a:buNone/>
              <a:defRPr sz="1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number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AA583E-CEA7-D644-ADFE-E754A20583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8413" y="3275635"/>
            <a:ext cx="5327650" cy="2323584"/>
          </a:xfrm>
        </p:spPr>
        <p:txBody>
          <a:bodyPr anchor="ctr"/>
          <a:lstStyle>
            <a:lvl1pPr marL="0" indent="0" algn="ctr">
              <a:buNone/>
              <a:defRPr sz="16000" b="1" spc="-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31499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 with spac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EBA950-0F4E-B549-B649-00518382C8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FBC4F-BD82-1B4B-AA73-174BB81A8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116" y="836613"/>
            <a:ext cx="4989684" cy="13414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6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67E38-A1FE-F041-A255-833A67AE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2168525"/>
            <a:ext cx="4995864" cy="3771899"/>
          </a:xfrm>
        </p:spPr>
        <p:txBody>
          <a:bodyPr anchor="t" anchorCtr="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9996894-E55C-DB4C-941A-9C8BE37EF7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45A590-8A82-1C4E-B71B-A0A9F58CF3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AD0B07-D6CF-AE45-BB36-F282F02ACB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48413" y="952499"/>
            <a:ext cx="5321300" cy="49879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193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8B035-AC7E-8C43-8584-E8C7F75FE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116" y="2168525"/>
            <a:ext cx="11147768" cy="37623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4EFBA-7A31-4E44-8E09-CEC4E15DF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116" y="6223730"/>
            <a:ext cx="100188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cap="all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1BA4E-5D77-5D42-8BFB-40B6DC605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2" y="6223730"/>
            <a:ext cx="273702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495B81FF-7079-494F-B98B-8CBBCC45E84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B97E438-56F7-B54B-B209-6A15AAE46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7000" y="62237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sv-SE"/>
              <a:t>THE NORDIC AFRICA INSTITUTE</a:t>
            </a:r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343B3ADF-34F4-4F4A-92CA-753B42E7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6" y="836613"/>
            <a:ext cx="11147768" cy="989011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5E799CA-911E-7A4F-8468-CC61BA979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alphaModFix amt="15000"/>
          </a:blip>
          <a:srcRect l="42017" t="34982" r="42601" b="33598"/>
          <a:stretch/>
        </p:blipFill>
        <p:spPr>
          <a:xfrm>
            <a:off x="11595099" y="154040"/>
            <a:ext cx="448887" cy="5730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901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3" r:id="rId3"/>
    <p:sldLayoutId id="2147483662" r:id="rId4"/>
    <p:sldLayoutId id="2147483665" r:id="rId5"/>
    <p:sldLayoutId id="2147483679" r:id="rId6"/>
    <p:sldLayoutId id="2147483675" r:id="rId7"/>
    <p:sldLayoutId id="2147483682" r:id="rId8"/>
    <p:sldLayoutId id="2147483678" r:id="rId9"/>
    <p:sldLayoutId id="2147483672" r:id="rId10"/>
    <p:sldLayoutId id="2147483677" r:id="rId11"/>
    <p:sldLayoutId id="2147483676" r:id="rId12"/>
    <p:sldLayoutId id="2147483681" r:id="rId13"/>
    <p:sldLayoutId id="2147483680" r:id="rId14"/>
    <p:sldLayoutId id="2147483683" r:id="rId15"/>
    <p:sldLayoutId id="2147483684" r:id="rId16"/>
    <p:sldLayoutId id="2147483685" r:id="rId17"/>
    <p:sldLayoutId id="214748368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56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56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2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52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52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  <p15:guide id="7" pos="3681" userDrawn="1">
          <p15:clr>
            <a:srgbClr val="F26B43"/>
          </p15:clr>
        </p15:guide>
        <p15:guide id="8" pos="3999" userDrawn="1">
          <p15:clr>
            <a:srgbClr val="F26B43"/>
          </p15:clr>
        </p15:guide>
        <p15:guide id="9" orient="horz" pos="527" userDrawn="1">
          <p15:clr>
            <a:srgbClr val="F26B43"/>
          </p15:clr>
        </p15:guide>
        <p15:guide id="10" orient="horz" pos="1366" userDrawn="1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25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40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3AF7B9-002D-E46A-9197-493B2D2DA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978276"/>
              </p:ext>
            </p:extLst>
          </p:nvPr>
        </p:nvGraphicFramePr>
        <p:xfrm>
          <a:off x="769909" y="1819373"/>
          <a:ext cx="10676127" cy="462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083">
                  <a:extLst>
                    <a:ext uri="{9D8B030D-6E8A-4147-A177-3AD203B41FA5}">
                      <a16:colId xmlns:a16="http://schemas.microsoft.com/office/drawing/2014/main" val="4238386345"/>
                    </a:ext>
                  </a:extLst>
                </a:gridCol>
                <a:gridCol w="1916334">
                  <a:extLst>
                    <a:ext uri="{9D8B030D-6E8A-4147-A177-3AD203B41FA5}">
                      <a16:colId xmlns:a16="http://schemas.microsoft.com/office/drawing/2014/main" val="2594768348"/>
                    </a:ext>
                  </a:extLst>
                </a:gridCol>
                <a:gridCol w="2205436">
                  <a:extLst>
                    <a:ext uri="{9D8B030D-6E8A-4147-A177-3AD203B41FA5}">
                      <a16:colId xmlns:a16="http://schemas.microsoft.com/office/drawing/2014/main" val="2678540117"/>
                    </a:ext>
                  </a:extLst>
                </a:gridCol>
                <a:gridCol w="2349987">
                  <a:extLst>
                    <a:ext uri="{9D8B030D-6E8A-4147-A177-3AD203B41FA5}">
                      <a16:colId xmlns:a16="http://schemas.microsoft.com/office/drawing/2014/main" val="3162067815"/>
                    </a:ext>
                  </a:extLst>
                </a:gridCol>
                <a:gridCol w="2391287">
                  <a:extLst>
                    <a:ext uri="{9D8B030D-6E8A-4147-A177-3AD203B41FA5}">
                      <a16:colId xmlns:a16="http://schemas.microsoft.com/office/drawing/2014/main" val="1086593492"/>
                    </a:ext>
                  </a:extLst>
                </a:gridCol>
              </a:tblGrid>
              <a:tr h="2198274"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Item</a:t>
                      </a:r>
                      <a:endParaRPr lang="en-CH" sz="2900"/>
                    </a:p>
                  </a:txBody>
                  <a:tcPr marL="148681" marR="148681" marT="74341" marB="74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Share of foreign inputs</a:t>
                      </a:r>
                    </a:p>
                    <a:p>
                      <a:pPr algn="ctr"/>
                      <a:r>
                        <a:rPr lang="en-US" sz="2900"/>
                        <a:t>(%)</a:t>
                      </a:r>
                      <a:endParaRPr lang="en-CH" sz="2900"/>
                    </a:p>
                  </a:txBody>
                  <a:tcPr marL="148681" marR="148681" marT="74341" marB="74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Foreign ownership share</a:t>
                      </a:r>
                    </a:p>
                    <a:p>
                      <a:pPr algn="ctr"/>
                      <a:r>
                        <a:rPr lang="en-US" sz="2900" dirty="0"/>
                        <a:t>(%)</a:t>
                      </a:r>
                      <a:endParaRPr lang="en-CH" sz="2900" dirty="0"/>
                    </a:p>
                  </a:txBody>
                  <a:tcPr marL="148681" marR="148681" marT="74341" marB="74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Managerial experience</a:t>
                      </a:r>
                    </a:p>
                    <a:p>
                      <a:pPr algn="ctr"/>
                      <a:r>
                        <a:rPr lang="en-US" sz="2900"/>
                        <a:t>(Years)</a:t>
                      </a:r>
                      <a:endParaRPr lang="en-CH" sz="2900"/>
                    </a:p>
                  </a:txBody>
                  <a:tcPr marL="148681" marR="148681" marT="74341" marB="74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Years established</a:t>
                      </a:r>
                    </a:p>
                    <a:p>
                      <a:pPr algn="ctr"/>
                      <a:r>
                        <a:rPr lang="en-US" sz="2900"/>
                        <a:t>(Years)</a:t>
                      </a:r>
                      <a:endParaRPr lang="en-CH" sz="2900"/>
                    </a:p>
                  </a:txBody>
                  <a:tcPr marL="148681" marR="148681" marT="74341" marB="74341"/>
                </a:tc>
                <a:extLst>
                  <a:ext uri="{0D108BD9-81ED-4DB2-BD59-A6C34878D82A}">
                    <a16:rowId xmlns:a16="http://schemas.microsoft.com/office/drawing/2014/main" val="63459508"/>
                  </a:ext>
                </a:extLst>
              </a:tr>
              <a:tr h="1213973">
                <a:tc>
                  <a:txBody>
                    <a:bodyPr/>
                    <a:lstStyle/>
                    <a:p>
                      <a:r>
                        <a:rPr lang="en-US" sz="2900" b="1">
                          <a:solidFill>
                            <a:schemeClr val="tx1"/>
                          </a:solidFill>
                        </a:rPr>
                        <a:t>Below median</a:t>
                      </a:r>
                      <a:endParaRPr lang="en-CH" sz="2900" b="1">
                        <a:solidFill>
                          <a:schemeClr val="tx1"/>
                        </a:solidFill>
                      </a:endParaRPr>
                    </a:p>
                  </a:txBody>
                  <a:tcPr marL="148681" marR="148681" marT="74341" marB="74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14.9</a:t>
                      </a:r>
                      <a:endParaRPr lang="en-CH" sz="2900"/>
                    </a:p>
                  </a:txBody>
                  <a:tcPr marL="148681" marR="148681" marT="74341" marB="74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16.5</a:t>
                      </a:r>
                      <a:endParaRPr lang="en-CH" sz="2900"/>
                    </a:p>
                  </a:txBody>
                  <a:tcPr marL="148681" marR="148681" marT="74341" marB="74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15.1</a:t>
                      </a:r>
                      <a:endParaRPr lang="en-CH" sz="2900"/>
                    </a:p>
                  </a:txBody>
                  <a:tcPr marL="148681" marR="148681" marT="74341" marB="74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23.5</a:t>
                      </a:r>
                      <a:endParaRPr lang="en-CH" sz="2900"/>
                    </a:p>
                  </a:txBody>
                  <a:tcPr marL="148681" marR="148681" marT="74341" marB="74341"/>
                </a:tc>
                <a:extLst>
                  <a:ext uri="{0D108BD9-81ED-4DB2-BD59-A6C34878D82A}">
                    <a16:rowId xmlns:a16="http://schemas.microsoft.com/office/drawing/2014/main" val="4048639567"/>
                  </a:ext>
                </a:extLst>
              </a:tr>
              <a:tr h="1213973">
                <a:tc>
                  <a:txBody>
                    <a:bodyPr/>
                    <a:lstStyle/>
                    <a:p>
                      <a:r>
                        <a:rPr lang="en-US" sz="2900" b="1"/>
                        <a:t>Above median</a:t>
                      </a:r>
                      <a:endParaRPr lang="en-CH" sz="2900" b="1"/>
                    </a:p>
                  </a:txBody>
                  <a:tcPr marL="148681" marR="148681" marT="74341" marB="74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34.4</a:t>
                      </a:r>
                      <a:endParaRPr lang="en-CH" sz="2900"/>
                    </a:p>
                  </a:txBody>
                  <a:tcPr marL="148681" marR="148681" marT="74341" marB="74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42.4</a:t>
                      </a:r>
                      <a:endParaRPr lang="en-CH" sz="2900" dirty="0"/>
                    </a:p>
                  </a:txBody>
                  <a:tcPr marL="148681" marR="148681" marT="74341" marB="74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23.8</a:t>
                      </a:r>
                      <a:endParaRPr lang="en-CH" sz="2900"/>
                    </a:p>
                  </a:txBody>
                  <a:tcPr marL="148681" marR="148681" marT="74341" marB="74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14.5</a:t>
                      </a:r>
                      <a:endParaRPr lang="en-CH" sz="2900" dirty="0"/>
                    </a:p>
                  </a:txBody>
                  <a:tcPr marL="148681" marR="148681" marT="74341" marB="74341"/>
                </a:tc>
                <a:extLst>
                  <a:ext uri="{0D108BD9-81ED-4DB2-BD59-A6C34878D82A}">
                    <a16:rowId xmlns:a16="http://schemas.microsoft.com/office/drawing/2014/main" val="4059021906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342A1FB3-2895-490D-8213-DB5B334D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6" y="412407"/>
            <a:ext cx="11147768" cy="12184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Exporting firms are different from non-exporters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85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B81289-CCCF-B020-F788-851422016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431" y="1574276"/>
            <a:ext cx="5298553" cy="4477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CE1C5-99BB-F7D8-356E-A508C30A4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13" y="1537791"/>
            <a:ext cx="5131087" cy="451421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AAC24D7-1ADA-41E1-B7A1-1D0CAC39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551" y="342107"/>
            <a:ext cx="7782898" cy="989011"/>
          </a:xfrm>
        </p:spPr>
        <p:txBody>
          <a:bodyPr/>
          <a:lstStyle/>
          <a:p>
            <a:r>
              <a:rPr lang="en-GB" dirty="0"/>
              <a:t>Industry and country factors</a:t>
            </a:r>
          </a:p>
        </p:txBody>
      </p:sp>
    </p:spTree>
    <p:extLst>
      <p:ext uri="{BB962C8B-B14F-4D97-AF65-F5344CB8AC3E}">
        <p14:creationId xmlns:p14="http://schemas.microsoft.com/office/powerpoint/2010/main" val="2191588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0C6206-17B8-0297-73D0-0DBFA219A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770532"/>
              </p:ext>
            </p:extLst>
          </p:nvPr>
        </p:nvGraphicFramePr>
        <p:xfrm>
          <a:off x="644056" y="1539254"/>
          <a:ext cx="10927829" cy="4936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EF07003-3CC6-4731-938B-2EF1C92B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654" y="550244"/>
            <a:ext cx="5448692" cy="675242"/>
          </a:xfrm>
        </p:spPr>
        <p:txBody>
          <a:bodyPr>
            <a:normAutofit fontScale="90000"/>
          </a:bodyPr>
          <a:lstStyle/>
          <a:p>
            <a:r>
              <a:rPr lang="en-GB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35850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06D662-2642-DF30-1332-89DFFFF75D3A}"/>
                  </a:ext>
                </a:extLst>
              </p:cNvPr>
              <p:cNvSpPr txBox="1"/>
              <p:nvPr/>
            </p:nvSpPr>
            <p:spPr>
              <a:xfrm>
                <a:off x="2066042" y="1209706"/>
                <a:ext cx="8520259" cy="49876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 i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/>
                  <a:t>	              (1)</a:t>
                </a:r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sv-SE" sz="2400" b="0" i="1" smtClean="0">
                        <a:effectLst/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dirty="0">
                    <a:effectLst/>
                  </a:rPr>
                  <a:t>(2)</a:t>
                </a:r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400" i="1" dirty="0">
                  <a:effectLst/>
                </a:endParaRP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/>
                  <a:t>	              (3)</a:t>
                </a:r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=1  </m:t>
                    </m:r>
                  </m:oMath>
                </a14:m>
                <a:r>
                  <a:rPr lang="en-US" sz="2400" dirty="0">
                    <a:effectLst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̅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400" dirty="0"/>
                  <a:t>		              (4)</a:t>
                </a:r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ffectLst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</a:rPr>
                  <a:t>			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			   (5)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06D662-2642-DF30-1332-89DFFFF75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042" y="1209706"/>
                <a:ext cx="8520259" cy="4987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5D95B42F-4D23-4E46-ACA5-7720BEC54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412" y="440687"/>
            <a:ext cx="2875176" cy="989011"/>
          </a:xfrm>
        </p:spPr>
        <p:txBody>
          <a:bodyPr/>
          <a:lstStyle/>
          <a:p>
            <a:r>
              <a:rPr lang="en-GB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9731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F07003-3CC6-4731-938B-2EF1C92B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670" y="161999"/>
            <a:ext cx="2576659" cy="609254"/>
          </a:xfrm>
        </p:spPr>
        <p:txBody>
          <a:bodyPr>
            <a:normAutofit fontScale="90000"/>
          </a:bodyPr>
          <a:lstStyle/>
          <a:p>
            <a:r>
              <a:rPr lang="en-GB" dirty="0"/>
              <a:t>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C68E49E-6B05-49C4-A07C-AF39181C6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2115" y="771253"/>
                <a:ext cx="11147768" cy="56415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GB" sz="240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GB" sz="2400" dirty="0"/>
                  <a:t> is desired level of exports by firm </a:t>
                </a:r>
                <a:r>
                  <a:rPr lang="en-GB" sz="2400" i="1" dirty="0" err="1"/>
                  <a:t>i</a:t>
                </a:r>
                <a:r>
                  <a:rPr lang="en-GB" sz="2400" dirty="0"/>
                  <a:t> from sector </a:t>
                </a:r>
                <a:r>
                  <a:rPr lang="en-GB" sz="2400" i="1" dirty="0"/>
                  <a:t>k</a:t>
                </a:r>
                <a:r>
                  <a:rPr lang="en-GB" sz="2400" dirty="0"/>
                  <a:t> located in country </a:t>
                </a:r>
                <a:r>
                  <a:rPr lang="en-GB" sz="2400" i="1" dirty="0"/>
                  <a:t>j</a:t>
                </a:r>
                <a:r>
                  <a:rPr lang="en-GB" sz="2400" dirty="0"/>
                  <a:t> in year </a:t>
                </a:r>
                <a:r>
                  <a:rPr lang="en-GB" sz="2400" i="1" dirty="0"/>
                  <a:t>t</a:t>
                </a:r>
              </a:p>
              <a:p>
                <a:endParaRPr lang="en-GB" sz="2400" i="1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GB" sz="2400" dirty="0"/>
                  <a:t> is endogenous binary variable indicating online presence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GB" sz="2400" dirty="0"/>
                  <a:t> are exogenous variables explaining the level of exports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dirty="0"/>
                  <a:t> are sector, country and year fixed effects 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𝑖𝑗𝑡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GB" sz="2400" dirty="0"/>
                  <a:t> is indicator whether firm exports or not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𝑖𝑗𝑡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GB" sz="2400" dirty="0"/>
                  <a:t> is exclusion variable (ease of doing business scores) appearing in the selection but not outcome equation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𝑖𝑗𝑡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GB" sz="2400" dirty="0"/>
                  <a:t> is the set of instrumental variables </a:t>
                </a:r>
              </a:p>
              <a:p>
                <a:endParaRPr lang="en-GB" sz="2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C68E49E-6B05-49C4-A07C-AF39181C6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115" y="771253"/>
                <a:ext cx="11147768" cy="5641500"/>
              </a:xfrm>
              <a:blipFill>
                <a:blip r:embed="rId3"/>
                <a:stretch>
                  <a:fillRect l="-1586" t="-1838" r="-492" b="-19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47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AC24D7-1ADA-41E1-B7A1-1D0CAC39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716" y="222578"/>
            <a:ext cx="2917284" cy="530458"/>
          </a:xfrm>
        </p:spPr>
        <p:txBody>
          <a:bodyPr>
            <a:normAutofit fontScale="90000"/>
          </a:bodyPr>
          <a:lstStyle/>
          <a:p>
            <a:r>
              <a:rPr lang="en-GB" dirty="0"/>
              <a:t>Variables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A66897-D301-4F29-9826-EBC5AC9E8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472938"/>
              </p:ext>
            </p:extLst>
          </p:nvPr>
        </p:nvGraphicFramePr>
        <p:xfrm>
          <a:off x="968189" y="1237129"/>
          <a:ext cx="4745318" cy="2860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3280">
                  <a:extLst>
                    <a:ext uri="{9D8B030D-6E8A-4147-A177-3AD203B41FA5}">
                      <a16:colId xmlns:a16="http://schemas.microsoft.com/office/drawing/2014/main" val="356163252"/>
                    </a:ext>
                  </a:extLst>
                </a:gridCol>
                <a:gridCol w="933888">
                  <a:extLst>
                    <a:ext uri="{9D8B030D-6E8A-4147-A177-3AD203B41FA5}">
                      <a16:colId xmlns:a16="http://schemas.microsoft.com/office/drawing/2014/main" val="1718310114"/>
                    </a:ext>
                  </a:extLst>
                </a:gridCol>
                <a:gridCol w="642048">
                  <a:extLst>
                    <a:ext uri="{9D8B030D-6E8A-4147-A177-3AD203B41FA5}">
                      <a16:colId xmlns:a16="http://schemas.microsoft.com/office/drawing/2014/main" val="794910598"/>
                    </a:ext>
                  </a:extLst>
                </a:gridCol>
                <a:gridCol w="647884">
                  <a:extLst>
                    <a:ext uri="{9D8B030D-6E8A-4147-A177-3AD203B41FA5}">
                      <a16:colId xmlns:a16="http://schemas.microsoft.com/office/drawing/2014/main" val="1988239970"/>
                    </a:ext>
                  </a:extLst>
                </a:gridCol>
                <a:gridCol w="1208218">
                  <a:extLst>
                    <a:ext uri="{9D8B030D-6E8A-4147-A177-3AD203B41FA5}">
                      <a16:colId xmlns:a16="http://schemas.microsoft.com/office/drawing/2014/main" val="2279849565"/>
                    </a:ext>
                  </a:extLst>
                </a:gridCol>
              </a:tblGrid>
              <a:tr h="921649">
                <a:tc>
                  <a:txBody>
                    <a:bodyPr/>
                    <a:lstStyle/>
                    <a:p>
                      <a:endParaRPr lang="sv-SE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Total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Yes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(%)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No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(%)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Missing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 (%)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596124"/>
                  </a:ext>
                </a:extLst>
              </a:tr>
              <a:tr h="385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Website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185,879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49.3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47.2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3.5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854374"/>
                  </a:ext>
                </a:extLst>
              </a:tr>
              <a:tr h="385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Email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185,879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52.0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21.1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27.0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2913389"/>
                  </a:ext>
                </a:extLst>
              </a:tr>
              <a:tr h="385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Broadband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185,879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17.1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6.4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76.5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926219"/>
                  </a:ext>
                </a:extLst>
              </a:tr>
              <a:tr h="397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Internet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185,879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9.3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0.02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90.6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032605"/>
                  </a:ext>
                </a:extLst>
              </a:tr>
              <a:tr h="385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Online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185,879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69.8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27.1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  3.1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4790077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D2D00-8FFC-48F4-A3FB-D15880BDF6F0}"/>
              </a:ext>
            </a:extLst>
          </p:cNvPr>
          <p:cNvSpPr txBox="1">
            <a:spLocks/>
          </p:cNvSpPr>
          <p:nvPr/>
        </p:nvSpPr>
        <p:spPr>
          <a:xfrm>
            <a:off x="5844988" y="926352"/>
            <a:ext cx="5546166" cy="5241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6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56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2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52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52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Online presence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Female top manager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Firm size (small, medium &amp; large)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Innovation (new process)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Foreign ownership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Managerial experience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Year established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Share of imported inputs</a:t>
            </a:r>
          </a:p>
          <a:p>
            <a:pPr marL="0" indent="0">
              <a:buNone/>
            </a:pPr>
            <a:r>
              <a:rPr lang="en-US" b="1" dirty="0"/>
              <a:t>Instrument for selection equation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Fixed broad band subscription (per 100 people)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Mobile </a:t>
            </a:r>
            <a:r>
              <a:rPr lang="en-US" dirty="0" err="1"/>
              <a:t>cellelur</a:t>
            </a:r>
            <a:r>
              <a:rPr lang="en-US" dirty="0"/>
              <a:t> subscriptions (per 100 people)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Individuals using the internet (% of population)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316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AED541-9A94-4A8F-9D1C-8CC0FD1F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724" y="342107"/>
            <a:ext cx="5058552" cy="989011"/>
          </a:xfrm>
        </p:spPr>
        <p:txBody>
          <a:bodyPr/>
          <a:lstStyle/>
          <a:p>
            <a:r>
              <a:rPr lang="en-GB" dirty="0"/>
              <a:t>Estimation issues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B80D3495-EB9C-46EA-95D1-808D71EFB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2220" y="1187778"/>
                <a:ext cx="10774837" cy="5137608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fr-CH" sz="2000" dirty="0"/>
                  <a:t>Instruments for </a:t>
                </a:r>
                <a:r>
                  <a:rPr lang="fr-CH" sz="2000" dirty="0" err="1"/>
                  <a:t>endogenous</a:t>
                </a:r>
                <a:r>
                  <a:rPr lang="fr-CH" sz="2000" dirty="0"/>
                  <a:t> online variable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fr-CH" sz="2000" dirty="0"/>
                  <a:t>)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Country-level data on internet, broadband and mobile phone adoption available from the World Development Indicators (WDI) database. These measures have been used as instruments in other studies, e.g. </a:t>
                </a:r>
                <a:r>
                  <a:rPr lang="en-US" sz="2000" dirty="0" err="1"/>
                  <a:t>Hjort</a:t>
                </a:r>
                <a:r>
                  <a:rPr lang="en-US" sz="2000" dirty="0"/>
                  <a:t> &amp; Poulsen (2019)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To test robustness, we also employed instrument proposed by </a:t>
                </a:r>
                <a:r>
                  <a:rPr lang="en-US" sz="2000" dirty="0" err="1"/>
                  <a:t>Fisman</a:t>
                </a:r>
                <a:r>
                  <a:rPr lang="en-US" sz="2000" dirty="0"/>
                  <a:t> &amp; Svensson (2007)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Average rate of adoption of online technology by all firms other than the firm in question, capturing </a:t>
                </a:r>
                <a:r>
                  <a:rPr lang="en-US" sz="2000" dirty="0" err="1"/>
                  <a:t>fores</a:t>
                </a:r>
                <a:r>
                  <a:rPr lang="en-US" sz="2000" dirty="0"/>
                  <a:t> pushing firms to adopt online presence. </a:t>
                </a:r>
              </a:p>
              <a:p>
                <a:pPr marL="457200" lvl="1" indent="0">
                  <a:buNone/>
                </a:pPr>
                <a:endParaRPr lang="fr-CH" sz="20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fr-CH" sz="2000" dirty="0"/>
                  <a:t>Exclusion variable in </a:t>
                </a:r>
                <a:r>
                  <a:rPr lang="fr-CH" sz="2000" dirty="0" err="1"/>
                  <a:t>selection</a:t>
                </a:r>
                <a:r>
                  <a:rPr lang="fr-CH" sz="2000" dirty="0"/>
                  <a:t> </a:t>
                </a:r>
                <a:r>
                  <a:rPr lang="fr-CH" sz="2000" dirty="0" err="1"/>
                  <a:t>equation</a:t>
                </a:r>
                <a:r>
                  <a:rPr lang="fr-CH" sz="2000" dirty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𝑖𝑗𝑡</m:t>
                        </m:r>
                      </m:sub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fr-CH" sz="2000" dirty="0"/>
                  <a:t>)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Ease of doing business measure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Also used in </a:t>
                </a:r>
                <a:r>
                  <a:rPr lang="en-US" sz="2000" dirty="0" err="1"/>
                  <a:t>Helpman</a:t>
                </a:r>
                <a:r>
                  <a:rPr lang="en-US" sz="2000" dirty="0"/>
                  <a:t> et al (2008)</a:t>
                </a:r>
                <a:endParaRPr lang="fr-CH" sz="20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fr-CH" sz="2000" dirty="0"/>
                  <a:t>Estimation - </a:t>
                </a:r>
                <a:r>
                  <a:rPr lang="fr-CH" sz="2000" dirty="0" err="1"/>
                  <a:t>we</a:t>
                </a:r>
                <a:r>
                  <a:rPr lang="fr-CH" sz="2000" dirty="0"/>
                  <a:t> use the </a:t>
                </a:r>
                <a:r>
                  <a:rPr lang="fr-CH" sz="2000" dirty="0" err="1"/>
                  <a:t>cmp</a:t>
                </a:r>
                <a:r>
                  <a:rPr lang="fr-CH" sz="2000" dirty="0"/>
                  <a:t> </a:t>
                </a:r>
                <a:r>
                  <a:rPr lang="fr-CH" sz="2000" dirty="0" err="1"/>
                  <a:t>procedure</a:t>
                </a:r>
                <a:r>
                  <a:rPr lang="fr-CH" sz="2000" dirty="0"/>
                  <a:t> </a:t>
                </a:r>
                <a:r>
                  <a:rPr lang="fr-CH" sz="2000" dirty="0" err="1"/>
                  <a:t>developed</a:t>
                </a:r>
                <a:r>
                  <a:rPr lang="fr-CH" sz="2000" dirty="0"/>
                  <a:t> by </a:t>
                </a:r>
                <a:r>
                  <a:rPr lang="fr-CH" sz="2000" dirty="0" err="1"/>
                  <a:t>Roodman</a:t>
                </a:r>
                <a:r>
                  <a:rPr lang="fr-CH" sz="2000" dirty="0"/>
                  <a:t> (2011)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B80D3495-EB9C-46EA-95D1-808D71EFB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220" y="1187778"/>
                <a:ext cx="10774837" cy="5137608"/>
              </a:xfrm>
              <a:blipFill>
                <a:blip r:embed="rId2"/>
                <a:stretch>
                  <a:fillRect l="-1357" t="-830" r="-2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53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AED541-9A94-4A8F-9D1C-8CC0FD1F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724" y="342107"/>
            <a:ext cx="5058552" cy="693317"/>
          </a:xfrm>
        </p:spPr>
        <p:txBody>
          <a:bodyPr>
            <a:normAutofit fontScale="90000"/>
          </a:bodyPr>
          <a:lstStyle/>
          <a:p>
            <a:r>
              <a:rPr lang="en-GB" dirty="0"/>
              <a:t>Baseline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A1AC0-770B-44D8-8875-AE0D03EE5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9" y="933531"/>
            <a:ext cx="9747624" cy="539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14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89B5D-4E76-AF21-B8D1-C7BD1845E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2" y="2283748"/>
            <a:ext cx="4790585" cy="39563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Impact of online presence on probability of exporting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Probability of exporting increases by 8 percentage points</a:t>
            </a:r>
          </a:p>
          <a:p>
            <a:pPr marL="457200" lvl="1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Impact of online presence on level of exports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Increase in level of exports of around 37%</a:t>
            </a:r>
          </a:p>
          <a:p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E2B8C4-9CC7-25B7-EDAB-6DF4D94032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2326" y="2283748"/>
            <a:ext cx="5590466" cy="420912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0805F76-29A1-190F-95F4-4D6F7CA1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4592" cy="146367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Main estimation results</a:t>
            </a:r>
            <a:endParaRPr lang="en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8824AEC-F11C-5E71-6EDA-173A00F249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480574"/>
              </p:ext>
            </p:extLst>
          </p:nvPr>
        </p:nvGraphicFramePr>
        <p:xfrm>
          <a:off x="644056" y="1461155"/>
          <a:ext cx="10927829" cy="484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FD59825-62BE-4F18-8506-AD045CCB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7" y="271005"/>
            <a:ext cx="10927828" cy="989011"/>
          </a:xfrm>
        </p:spPr>
        <p:txBody>
          <a:bodyPr>
            <a:normAutofit fontScale="90000"/>
          </a:bodyPr>
          <a:lstStyle/>
          <a:p>
            <a:r>
              <a:rPr lang="en-GB" dirty="0"/>
              <a:t>Defining inclusiveness of online presence</a:t>
            </a:r>
          </a:p>
        </p:txBody>
      </p:sp>
    </p:spTree>
    <p:extLst>
      <p:ext uri="{BB962C8B-B14F-4D97-AF65-F5344CB8AC3E}">
        <p14:creationId xmlns:p14="http://schemas.microsoft.com/office/powerpoint/2010/main" val="128450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EB3C-67C5-A44F-8237-93C1E9387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36" y="198322"/>
            <a:ext cx="11977827" cy="1655762"/>
          </a:xfrm>
        </p:spPr>
        <p:txBody>
          <a:bodyPr/>
          <a:lstStyle/>
          <a:p>
            <a:pPr algn="ctr"/>
            <a:r>
              <a:rPr lang="en-US" dirty="0"/>
              <a:t>Inclusive Trade Through Online Presence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43777-48C3-D944-B651-7DE153212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484" y="3013521"/>
            <a:ext cx="7896021" cy="1325966"/>
          </a:xfrm>
        </p:spPr>
        <p:txBody>
          <a:bodyPr/>
          <a:lstStyle/>
          <a:p>
            <a:r>
              <a:rPr lang="en-US" dirty="0"/>
              <a:t>Emmanuel Orkoh1</a:t>
            </a:r>
          </a:p>
          <a:p>
            <a:endParaRPr lang="en-US" dirty="0"/>
          </a:p>
          <a:p>
            <a:r>
              <a:rPr lang="en-US" dirty="0"/>
              <a:t>Robert Teh2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0D577-080D-CA4B-B6A6-CAF6D8A92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484" y="4842104"/>
            <a:ext cx="5321300" cy="1021368"/>
          </a:xfrm>
        </p:spPr>
        <p:txBody>
          <a:bodyPr/>
          <a:lstStyle/>
          <a:p>
            <a:r>
              <a:rPr lang="en-US" b="1" dirty="0"/>
              <a:t>1 Nordic Africa Institute &amp; Northwest University</a:t>
            </a:r>
          </a:p>
          <a:p>
            <a:endParaRPr lang="en-US" b="1" dirty="0"/>
          </a:p>
          <a:p>
            <a:r>
              <a:rPr lang="en-US" b="1" dirty="0"/>
              <a:t>2 Independent Researcher</a:t>
            </a:r>
          </a:p>
          <a:p>
            <a:endParaRPr lang="sv-SE" dirty="0"/>
          </a:p>
          <a:p>
            <a:r>
              <a:rPr lang="sv-SE" dirty="0"/>
              <a:t>Uppsala 20191223</a:t>
            </a:r>
          </a:p>
        </p:txBody>
      </p:sp>
    </p:spTree>
    <p:extLst>
      <p:ext uri="{BB962C8B-B14F-4D97-AF65-F5344CB8AC3E}">
        <p14:creationId xmlns:p14="http://schemas.microsoft.com/office/powerpoint/2010/main" val="183797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92DFDA1-D3F2-CB42-8BDB-D651E14B1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237059"/>
              </p:ext>
            </p:extLst>
          </p:nvPr>
        </p:nvGraphicFramePr>
        <p:xfrm>
          <a:off x="943437" y="1461155"/>
          <a:ext cx="10305123" cy="4798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3DCEDD0-C55C-402A-95CC-5A3CA5DE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290448"/>
            <a:ext cx="9519557" cy="899112"/>
          </a:xfrm>
        </p:spPr>
        <p:txBody>
          <a:bodyPr>
            <a:normAutofit/>
          </a:bodyPr>
          <a:lstStyle/>
          <a:p>
            <a:r>
              <a:rPr lang="en-GB" dirty="0"/>
              <a:t>Low and middle-income countries</a:t>
            </a:r>
          </a:p>
        </p:txBody>
      </p:sp>
    </p:spTree>
    <p:extLst>
      <p:ext uri="{BB962C8B-B14F-4D97-AF65-F5344CB8AC3E}">
        <p14:creationId xmlns:p14="http://schemas.microsoft.com/office/powerpoint/2010/main" val="2550710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8824AEC-F11C-5E71-6EDA-173A00F249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692300"/>
              </p:ext>
            </p:extLst>
          </p:nvPr>
        </p:nvGraphicFramePr>
        <p:xfrm>
          <a:off x="644056" y="1461155"/>
          <a:ext cx="10927829" cy="484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FD59825-62BE-4F18-8506-AD045CCB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157" y="271005"/>
            <a:ext cx="9824728" cy="989011"/>
          </a:xfrm>
        </p:spPr>
        <p:txBody>
          <a:bodyPr>
            <a:normAutofit/>
          </a:bodyPr>
          <a:lstStyle/>
          <a:p>
            <a:r>
              <a:rPr lang="en-GB" dirty="0"/>
              <a:t>Developing and developed regions</a:t>
            </a:r>
          </a:p>
        </p:txBody>
      </p:sp>
    </p:spTree>
    <p:extLst>
      <p:ext uri="{BB962C8B-B14F-4D97-AF65-F5344CB8AC3E}">
        <p14:creationId xmlns:p14="http://schemas.microsoft.com/office/powerpoint/2010/main" val="1194854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8824AEC-F11C-5E71-6EDA-173A00F249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560485"/>
              </p:ext>
            </p:extLst>
          </p:nvPr>
        </p:nvGraphicFramePr>
        <p:xfrm>
          <a:off x="672337" y="1165749"/>
          <a:ext cx="10875606" cy="504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FD59825-62BE-4F18-8506-AD045CCB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7" y="271005"/>
            <a:ext cx="10927828" cy="989011"/>
          </a:xfrm>
        </p:spPr>
        <p:txBody>
          <a:bodyPr>
            <a:normAutofit/>
          </a:bodyPr>
          <a:lstStyle/>
          <a:p>
            <a:r>
              <a:rPr lang="en-GB" dirty="0"/>
              <a:t>Small and medium-sized enterprises</a:t>
            </a:r>
          </a:p>
        </p:txBody>
      </p:sp>
    </p:spTree>
    <p:extLst>
      <p:ext uri="{BB962C8B-B14F-4D97-AF65-F5344CB8AC3E}">
        <p14:creationId xmlns:p14="http://schemas.microsoft.com/office/powerpoint/2010/main" val="827310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8824AEC-F11C-5E71-6EDA-173A00F249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439401"/>
              </p:ext>
            </p:extLst>
          </p:nvPr>
        </p:nvGraphicFramePr>
        <p:xfrm>
          <a:off x="644056" y="1461155"/>
          <a:ext cx="10927829" cy="484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FD59825-62BE-4F18-8506-AD045CCB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157" y="271005"/>
            <a:ext cx="9824728" cy="989011"/>
          </a:xfrm>
        </p:spPr>
        <p:txBody>
          <a:bodyPr>
            <a:normAutofit/>
          </a:bodyPr>
          <a:lstStyle/>
          <a:p>
            <a:r>
              <a:rPr lang="en-GB" dirty="0"/>
              <a:t>Women and trade</a:t>
            </a:r>
          </a:p>
        </p:txBody>
      </p:sp>
    </p:spTree>
    <p:extLst>
      <p:ext uri="{BB962C8B-B14F-4D97-AF65-F5344CB8AC3E}">
        <p14:creationId xmlns:p14="http://schemas.microsoft.com/office/powerpoint/2010/main" val="2049366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8824AEC-F11C-5E71-6EDA-173A00F249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418930"/>
              </p:ext>
            </p:extLst>
          </p:nvPr>
        </p:nvGraphicFramePr>
        <p:xfrm>
          <a:off x="672337" y="1165749"/>
          <a:ext cx="10875606" cy="504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FD59825-62BE-4F18-8506-AD045CCB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7" y="271005"/>
            <a:ext cx="10927828" cy="989011"/>
          </a:xfrm>
        </p:spPr>
        <p:txBody>
          <a:bodyPr>
            <a:normAutofit/>
          </a:bodyPr>
          <a:lstStyle/>
          <a:p>
            <a:r>
              <a:rPr lang="en-GB" dirty="0"/>
              <a:t>Services firms</a:t>
            </a:r>
          </a:p>
        </p:txBody>
      </p:sp>
    </p:spTree>
    <p:extLst>
      <p:ext uri="{BB962C8B-B14F-4D97-AF65-F5344CB8AC3E}">
        <p14:creationId xmlns:p14="http://schemas.microsoft.com/office/powerpoint/2010/main" val="422890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0792-E63A-B441-B566-767C7FF6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20" y="269146"/>
            <a:ext cx="3572759" cy="634268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Conclusions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5AEFE-FCB8-9748-8B3A-9ABA83E8817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22116" y="6223730"/>
            <a:ext cx="1001884" cy="365125"/>
          </a:xfrm>
        </p:spPr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85793-3B25-9D45-884D-6293DB0EA8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7000" y="6223729"/>
            <a:ext cx="4114800" cy="365125"/>
          </a:xfrm>
        </p:spPr>
        <p:txBody>
          <a:bodyPr/>
          <a:lstStyle/>
          <a:p>
            <a:r>
              <a:rPr lang="sv-SE"/>
              <a:t>THE NORDIC AFRICA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65609-45DB-3948-99FB-FFB88A36C6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32862" y="6223730"/>
            <a:ext cx="2737022" cy="365125"/>
          </a:xfrm>
        </p:spPr>
        <p:txBody>
          <a:bodyPr/>
          <a:lstStyle/>
          <a:p>
            <a:fld id="{495B81FF-7079-494F-B98B-8CBBCC45E849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07DFCF-BE9D-4AE5-8919-F1BB687BFF9A}"/>
              </a:ext>
            </a:extLst>
          </p:cNvPr>
          <p:cNvSpPr/>
          <p:nvPr/>
        </p:nvSpPr>
        <p:spPr>
          <a:xfrm>
            <a:off x="522115" y="960749"/>
            <a:ext cx="107617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Promoting efficiency through trade opening is not enough; it is also necessary to design them with inclusiveness in mind</a:t>
            </a:r>
          </a:p>
          <a:p>
            <a:endParaRPr lang="en-US" sz="2400" dirty="0"/>
          </a:p>
          <a:p>
            <a:r>
              <a:rPr lang="en-US" sz="2400" dirty="0"/>
              <a:t>Increasing online presence of firms particularly in poor countries is one way to achieve both goals</a:t>
            </a:r>
          </a:p>
          <a:p>
            <a:endParaRPr lang="en-US" sz="2400" dirty="0"/>
          </a:p>
          <a:p>
            <a:r>
              <a:rPr lang="en-US" sz="2400" dirty="0"/>
              <a:t>Policies: </a:t>
            </a:r>
          </a:p>
          <a:p>
            <a:endParaRPr lang="en-US" sz="2400" dirty="0"/>
          </a:p>
          <a:p>
            <a:r>
              <a:rPr lang="en-US" sz="2400" dirty="0"/>
              <a:t>Greater public as well as private investment in ICT infrastructure </a:t>
            </a:r>
          </a:p>
          <a:p>
            <a:r>
              <a:rPr lang="en-US" sz="2400" dirty="0"/>
              <a:t>Establishment of the appropriate legal and regulatory environment</a:t>
            </a:r>
          </a:p>
          <a:p>
            <a:r>
              <a:rPr lang="en-US" sz="2400" dirty="0"/>
              <a:t>Targeted interventions addressing specific constituencies (e.g. SMEs and women)</a:t>
            </a:r>
          </a:p>
          <a:p>
            <a:r>
              <a:rPr lang="en-US" sz="2400" dirty="0"/>
              <a:t>Trade facilitation </a:t>
            </a:r>
          </a:p>
          <a:p>
            <a:r>
              <a:rPr lang="en-US" sz="2400" dirty="0"/>
              <a:t>International cooperation (e.g. through the WTO)</a:t>
            </a:r>
          </a:p>
        </p:txBody>
      </p:sp>
    </p:spTree>
    <p:extLst>
      <p:ext uri="{BB962C8B-B14F-4D97-AF65-F5344CB8AC3E}">
        <p14:creationId xmlns:p14="http://schemas.microsoft.com/office/powerpoint/2010/main" val="161013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6A81-6B5F-F422-C98C-D8549868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CH" sz="4000" b="1">
                <a:solidFill>
                  <a:srgbClr val="FFFFFF"/>
                </a:solidFill>
              </a:rPr>
              <a:t>Outline</a:t>
            </a:r>
            <a:endParaRPr lang="en-GB" sz="4000" b="1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8990E7-B7E3-ECE7-D9F6-E99BE4F0D2A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925D378-3CF9-44E9-BBEC-D7855EDCFFDD}"/>
              </a:ext>
            </a:extLst>
          </p:cNvPr>
          <p:cNvSpPr txBox="1">
            <a:spLocks/>
          </p:cNvSpPr>
          <p:nvPr/>
        </p:nvSpPr>
        <p:spPr>
          <a:xfrm>
            <a:off x="2450969" y="836613"/>
            <a:ext cx="2224725" cy="854075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Outline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183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CC05-0B6E-2E4C-AA3E-6967DA20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1" y="836614"/>
            <a:ext cx="4515440" cy="651142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Inclusive</a:t>
            </a:r>
            <a:r>
              <a:rPr lang="sv-SE" dirty="0"/>
              <a:t> </a:t>
            </a:r>
            <a:r>
              <a:rPr lang="sv-SE" dirty="0" err="1"/>
              <a:t>Trade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5F43E-3FEA-2746-8594-CA7CF953D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2178048"/>
            <a:ext cx="5580064" cy="3762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Inclusiveness in trade has become important due to increasing backlash against globalization recent years.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Numerous leaders and international organizations emphasize "inclusiveness in trade" as a key aspect of economic policy, often linking it with equitable access and shared benefits in global commerce.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000CF-24F8-EE4F-A850-821BA777C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6408" y="2168524"/>
            <a:ext cx="4709656" cy="3374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 preserve public support for freer trade, it is not enough to pursue policies that promote efficiency in resource allocation, but also more equitable access.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96E3A-7F4C-6145-A380-5BB5E129BF8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8E8E5-307A-A741-8AED-727B3E8309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45858-8208-D142-86F8-F2DFC025FA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482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CC05-0B6E-2E4C-AA3E-6967DA20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939" y="579718"/>
            <a:ext cx="5573884" cy="579717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Digitalization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5F43E-3FEA-2746-8594-CA7CF953D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5" y="1332754"/>
            <a:ext cx="5819123" cy="46076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Advances in information and communication technology (ICT) have allowed an expansion of international trade (Freund and </a:t>
            </a:r>
            <a:r>
              <a:rPr lang="en-US" dirty="0" err="1"/>
              <a:t>Weinhold</a:t>
            </a:r>
            <a:r>
              <a:rPr lang="en-US" dirty="0"/>
              <a:t> (2004), </a:t>
            </a:r>
            <a:r>
              <a:rPr lang="en-US" dirty="0" err="1"/>
              <a:t>Hortaçsu</a:t>
            </a:r>
            <a:r>
              <a:rPr lang="en-US" dirty="0"/>
              <a:t> et al (2009), </a:t>
            </a:r>
            <a:r>
              <a:rPr lang="en-US" dirty="0" err="1"/>
              <a:t>Lendle</a:t>
            </a:r>
            <a:r>
              <a:rPr lang="en-US" dirty="0"/>
              <a:t> et al (2016)):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reduced trade costs,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Efficiency in logistics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Improved custom procedures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Reduced enforcement cost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000CF-24F8-EE4F-A850-821BA777C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1628" y="1332754"/>
            <a:ext cx="5124435" cy="46171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. Doubling internet usage in 151 countries contributes to 2%-4% increase in service trade(Choi, 2010)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Access to the internet increases firms exported share of sales by 32%-36% in developing countries  (</a:t>
            </a:r>
            <a:r>
              <a:rPr lang="en-US" dirty="0" err="1"/>
              <a:t>Timmis</a:t>
            </a:r>
            <a:r>
              <a:rPr lang="en-US" dirty="0"/>
              <a:t>, 2013)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High-speed internet connections or websites induces 6%-10% likelihood of firms’ participation in global value chains (Gopalan, Reddy &amp; </a:t>
            </a:r>
            <a:r>
              <a:rPr lang="en-US" dirty="0" err="1"/>
              <a:t>Sasidharan</a:t>
            </a:r>
            <a:r>
              <a:rPr lang="en-US" dirty="0"/>
              <a:t>, 2022)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96E3A-7F4C-6145-A380-5BB5E129BF8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8E8E5-307A-A741-8AED-727B3E8309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45858-8208-D142-86F8-F2DFC025FA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507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CC05-0B6E-2E4C-AA3E-6967DA20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939" y="648078"/>
            <a:ext cx="5573884" cy="633968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Digitalization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000CF-24F8-EE4F-A850-821BA777C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2645" y="1488140"/>
            <a:ext cx="9532471" cy="44618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Beyond its associated efficiency gains, can digitalization also enhance the “inclusiveness” of trade?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Can online presence help the following type of firms enter export markets and sell more?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Small and medium-sized enterprises 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Firms owned or managed by women or where the majority of workers are females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Firms from low-income countries and developing regions of the world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Service sector firms.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96E3A-7F4C-6145-A380-5BB5E129BF8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8E8E5-307A-A741-8AED-727B3E8309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45858-8208-D142-86F8-F2DFC025FA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343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CC05-0B6E-2E4C-AA3E-6967DA20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239" y="166315"/>
            <a:ext cx="2023121" cy="682097"/>
          </a:xfrm>
        </p:spPr>
        <p:txBody>
          <a:bodyPr>
            <a:normAutofit fontScale="90000"/>
          </a:bodyPr>
          <a:lstStyle/>
          <a:p>
            <a:r>
              <a:rPr lang="sv-SE" dirty="0"/>
              <a:t>Data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96E3A-7F4C-6145-A380-5BB5E129BF8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CA4C71-5D0F-A149-98D8-F2F76637EAD3}" type="datetime1">
              <a:rPr lang="sv-SE" smtClean="0"/>
              <a:pPr/>
              <a:t>2025-01-22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8E8E5-307A-A741-8AED-727B3E8309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THE NORDIC AFRICA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45858-8208-D142-86F8-F2DFC025FA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5B81FF-7079-494F-B98B-8CBBCC45E849}" type="slidenum">
              <a:rPr lang="sv-SE" smtClean="0"/>
              <a:pPr/>
              <a:t>7</a:t>
            </a:fld>
            <a:endParaRPr lang="sv-SE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45EEF28-60FE-4379-8630-2AC36ACDD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04902"/>
              </p:ext>
            </p:extLst>
          </p:nvPr>
        </p:nvGraphicFramePr>
        <p:xfrm>
          <a:off x="644056" y="848413"/>
          <a:ext cx="10927829" cy="5456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4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EAF14033-96F0-AD46-5A20-24F1EBE04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625466"/>
              </p:ext>
            </p:extLst>
          </p:nvPr>
        </p:nvGraphicFramePr>
        <p:xfrm>
          <a:off x="697844" y="1237068"/>
          <a:ext cx="10927829" cy="4966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5F96511-221B-4250-8700-879B7F1F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792" y="552615"/>
            <a:ext cx="3874416" cy="778503"/>
          </a:xfrm>
        </p:spPr>
        <p:txBody>
          <a:bodyPr/>
          <a:lstStyle/>
          <a:p>
            <a:r>
              <a:rPr lang="en-GB" dirty="0"/>
              <a:t>Stylized Facts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54C00-1C39-4E28-B59C-9C0773CCD509}"/>
              </a:ext>
            </a:extLst>
          </p:cNvPr>
          <p:cNvSpPr txBox="1"/>
          <p:nvPr/>
        </p:nvSpPr>
        <p:spPr>
          <a:xfrm>
            <a:off x="1362634" y="4974601"/>
            <a:ext cx="979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Managerial competence and vision, organizational culture, employee skill sets, knowledge and networks, innovative capacity, risk tolerance etc.</a:t>
            </a:r>
          </a:p>
        </p:txBody>
      </p:sp>
    </p:spTree>
    <p:extLst>
      <p:ext uri="{BB962C8B-B14F-4D97-AF65-F5344CB8AC3E}">
        <p14:creationId xmlns:p14="http://schemas.microsoft.com/office/powerpoint/2010/main" val="358118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5092975-9AFD-C422-E47F-A296399E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1959735"/>
            <a:ext cx="5131088" cy="38815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B82D95-DD44-4109-29FF-BE8633D41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13" y="1959735"/>
            <a:ext cx="5131087" cy="391798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6541B98-A9C2-48C9-A38D-5C759C52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49" y="440688"/>
            <a:ext cx="10760504" cy="12090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Exporting firms are different from non-exporters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27744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_slide">
  <a:themeElements>
    <a:clrScheme name="NAI_PPT_Colours">
      <a:dk1>
        <a:srgbClr val="1E1E1E"/>
      </a:dk1>
      <a:lt1>
        <a:srgbClr val="FFFFFF"/>
      </a:lt1>
      <a:dk2>
        <a:srgbClr val="007882"/>
      </a:dk2>
      <a:lt2>
        <a:srgbClr val="DCDCDC"/>
      </a:lt2>
      <a:accent1>
        <a:srgbClr val="00646E"/>
      </a:accent1>
      <a:accent2>
        <a:srgbClr val="FFE1BE"/>
      </a:accent2>
      <a:accent3>
        <a:srgbClr val="0E2B74"/>
      </a:accent3>
      <a:accent4>
        <a:srgbClr val="4B004B"/>
      </a:accent4>
      <a:accent5>
        <a:srgbClr val="005050"/>
      </a:accent5>
      <a:accent6>
        <a:srgbClr val="5F001E"/>
      </a:accent6>
      <a:hlink>
        <a:srgbClr val="0563C1"/>
      </a:hlink>
      <a:folHlink>
        <a:srgbClr val="7C21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emplate_NAI_2" id="{434C90BB-8343-8940-9DAA-0A7E478039BB}" vid="{6CAA7CBC-1300-B843-AF71-446AD47E3E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PPT_Template_NAI</Template>
  <TotalTime>5503</TotalTime>
  <Words>1479</Words>
  <Application>Microsoft Office PowerPoint</Application>
  <PresentationFormat>Widescreen</PresentationFormat>
  <Paragraphs>247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Wingdings</vt:lpstr>
      <vt:lpstr>Master_slide</vt:lpstr>
      <vt:lpstr>PowerPoint Presentation</vt:lpstr>
      <vt:lpstr>Inclusive Trade Through Online Presence</vt:lpstr>
      <vt:lpstr>Outline</vt:lpstr>
      <vt:lpstr>Inclusive Trade</vt:lpstr>
      <vt:lpstr>Digitalization</vt:lpstr>
      <vt:lpstr>Digitalization</vt:lpstr>
      <vt:lpstr>Data</vt:lpstr>
      <vt:lpstr>Stylized Facts </vt:lpstr>
      <vt:lpstr>Exporting firms are different from non-exporters</vt:lpstr>
      <vt:lpstr>Exporting firms are different from non-exporters</vt:lpstr>
      <vt:lpstr>Industry and country factors</vt:lpstr>
      <vt:lpstr>Methodology</vt:lpstr>
      <vt:lpstr>Model</vt:lpstr>
      <vt:lpstr>Variables</vt:lpstr>
      <vt:lpstr>Variables</vt:lpstr>
      <vt:lpstr>Estimation issues</vt:lpstr>
      <vt:lpstr>Baseline results</vt:lpstr>
      <vt:lpstr>Main estimation results</vt:lpstr>
      <vt:lpstr>Defining inclusiveness of online presence</vt:lpstr>
      <vt:lpstr>Low and middle-income countries</vt:lpstr>
      <vt:lpstr>Developing and developed regions</vt:lpstr>
      <vt:lpstr>Small and medium-sized enterprises</vt:lpstr>
      <vt:lpstr>Women and trade</vt:lpstr>
      <vt:lpstr>Services firms</vt:lpstr>
      <vt:lpstr>Conclusions</vt:lpstr>
    </vt:vector>
  </TitlesOfParts>
  <Company>Uppsala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Engstrand Neacsu</dc:creator>
  <cp:lastModifiedBy>Emmanuel Orkoh</cp:lastModifiedBy>
  <cp:revision>115</cp:revision>
  <dcterms:created xsi:type="dcterms:W3CDTF">2019-02-22T14:55:29Z</dcterms:created>
  <dcterms:modified xsi:type="dcterms:W3CDTF">2025-01-23T01:54:06Z</dcterms:modified>
</cp:coreProperties>
</file>